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1" r:id="rId2"/>
    <p:sldId id="418" r:id="rId3"/>
    <p:sldId id="411" r:id="rId4"/>
    <p:sldId id="421" r:id="rId5"/>
    <p:sldId id="422" r:id="rId6"/>
    <p:sldId id="448" r:id="rId7"/>
    <p:sldId id="449" r:id="rId8"/>
    <p:sldId id="423" r:id="rId9"/>
    <p:sldId id="424" r:id="rId10"/>
    <p:sldId id="441" r:id="rId11"/>
    <p:sldId id="432" r:id="rId12"/>
    <p:sldId id="443" r:id="rId13"/>
    <p:sldId id="444" r:id="rId14"/>
    <p:sldId id="445" r:id="rId15"/>
    <p:sldId id="435" r:id="rId16"/>
    <p:sldId id="437" r:id="rId17"/>
    <p:sldId id="446" r:id="rId18"/>
    <p:sldId id="447" r:id="rId19"/>
    <p:sldId id="433" r:id="rId20"/>
    <p:sldId id="434" r:id="rId21"/>
    <p:sldId id="442" r:id="rId2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CCFF99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-660" y="-96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090EA8-A615-4BD1-A8A8-6E1B0F67CCFD}" type="doc">
      <dgm:prSet loTypeId="urn:microsoft.com/office/officeart/2008/layout/AlternatingHexagons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03D4E39B-EA47-4CF4-BB9A-B690ADDA60C4}">
      <dgm:prSet phldrT="[Texto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Taxonomía de las especies de mosquitos.</a:t>
          </a:r>
          <a:endParaRPr lang="es-ES" dirty="0">
            <a:solidFill>
              <a:schemeClr val="tx1"/>
            </a:solidFill>
          </a:endParaRPr>
        </a:p>
      </dgm:t>
    </dgm:pt>
    <dgm:pt modelId="{AD985EA9-3296-409E-990A-2E0E246A883C}" type="parTrans" cxnId="{790E30F1-F3F8-4B3D-B24E-8B6741BCD096}">
      <dgm:prSet/>
      <dgm:spPr/>
      <dgm:t>
        <a:bodyPr/>
        <a:lstStyle/>
        <a:p>
          <a:endParaRPr lang="es-ES"/>
        </a:p>
      </dgm:t>
    </dgm:pt>
    <dgm:pt modelId="{5DE4D15D-920B-405C-BBE4-B74B0DF6D3D7}" type="sibTrans" cxnId="{790E30F1-F3F8-4B3D-B24E-8B6741BCD096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es-ES"/>
        </a:p>
      </dgm:t>
    </dgm:pt>
    <dgm:pt modelId="{96F6EF16-BF5A-4793-B002-73AC376CA96A}">
      <dgm:prSet phldrT="[Texto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Identificar las densidades de mosquitos.</a:t>
          </a:r>
          <a:endParaRPr lang="es-ES" dirty="0">
            <a:solidFill>
              <a:schemeClr val="tx1"/>
            </a:solidFill>
          </a:endParaRPr>
        </a:p>
      </dgm:t>
    </dgm:pt>
    <dgm:pt modelId="{8D295546-5D10-43A7-8C96-473F1DC41202}" type="parTrans" cxnId="{1DF920BE-3CC6-400B-83AF-8F3BDB27D430}">
      <dgm:prSet/>
      <dgm:spPr/>
      <dgm:t>
        <a:bodyPr/>
        <a:lstStyle/>
        <a:p>
          <a:endParaRPr lang="es-ES"/>
        </a:p>
      </dgm:t>
    </dgm:pt>
    <dgm:pt modelId="{8F8355C3-971A-4F34-B475-14E0794E5D37}" type="sibTrans" cxnId="{1DF920BE-3CC6-400B-83AF-8F3BDB27D430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endParaRPr lang="es-ES"/>
        </a:p>
      </dgm:t>
    </dgm:pt>
    <dgm:pt modelId="{C251D7B1-0982-458C-A54E-4E1E6403D240}">
      <dgm:prSet/>
      <dgm:spPr>
        <a:solidFill>
          <a:srgbClr val="CCFF99"/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Orientación para la toma de decisiones</a:t>
          </a:r>
        </a:p>
      </dgm:t>
    </dgm:pt>
    <dgm:pt modelId="{1BC6E69C-EDB1-4813-BBBE-F2DD03A41B5B}" type="parTrans" cxnId="{9BBEC1AE-6012-4FF3-9107-EE41F12BBE77}">
      <dgm:prSet/>
      <dgm:spPr/>
      <dgm:t>
        <a:bodyPr/>
        <a:lstStyle/>
        <a:p>
          <a:endParaRPr lang="es-ES"/>
        </a:p>
      </dgm:t>
    </dgm:pt>
    <dgm:pt modelId="{ED45E92F-89F8-4FE0-A4D5-E2FB6A50D62B}" type="sibTrans" cxnId="{9BBEC1AE-6012-4FF3-9107-EE41F12BBE77}">
      <dgm:prSet/>
      <dgm:spPr>
        <a:solidFill>
          <a:srgbClr val="CC00FF"/>
        </a:solidFill>
      </dgm:spPr>
      <dgm:t>
        <a:bodyPr/>
        <a:lstStyle/>
        <a:p>
          <a:endParaRPr lang="es-ES"/>
        </a:p>
      </dgm:t>
    </dgm:pt>
    <dgm:pt modelId="{E844FEA9-E20A-4903-9AD9-419517735699}" type="pres">
      <dgm:prSet presAssocID="{89090EA8-A615-4BD1-A8A8-6E1B0F67CCF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963AA0A2-0296-46EE-BF54-67444EB1803C}" type="pres">
      <dgm:prSet presAssocID="{03D4E39B-EA47-4CF4-BB9A-B690ADDA60C4}" presName="composite" presStyleCnt="0"/>
      <dgm:spPr/>
      <dgm:t>
        <a:bodyPr/>
        <a:lstStyle/>
        <a:p>
          <a:endParaRPr lang="es-ES"/>
        </a:p>
      </dgm:t>
    </dgm:pt>
    <dgm:pt modelId="{DCA088A0-D90A-4E99-B97F-AC056EC7CF4C}" type="pres">
      <dgm:prSet presAssocID="{03D4E39B-EA47-4CF4-BB9A-B690ADDA60C4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E602AE-4D6E-41D8-9C09-7341AC7F43CB}" type="pres">
      <dgm:prSet presAssocID="{03D4E39B-EA47-4CF4-BB9A-B690ADDA60C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1E9675C-4FD2-4507-84C2-EBD577160375}" type="pres">
      <dgm:prSet presAssocID="{03D4E39B-EA47-4CF4-BB9A-B690ADDA60C4}" presName="BalanceSpacing" presStyleCnt="0"/>
      <dgm:spPr/>
      <dgm:t>
        <a:bodyPr/>
        <a:lstStyle/>
        <a:p>
          <a:endParaRPr lang="es-ES"/>
        </a:p>
      </dgm:t>
    </dgm:pt>
    <dgm:pt modelId="{0BBA63FE-9622-456B-BFF9-105E7F94894D}" type="pres">
      <dgm:prSet presAssocID="{03D4E39B-EA47-4CF4-BB9A-B690ADDA60C4}" presName="BalanceSpacing1" presStyleCnt="0"/>
      <dgm:spPr/>
      <dgm:t>
        <a:bodyPr/>
        <a:lstStyle/>
        <a:p>
          <a:endParaRPr lang="es-ES"/>
        </a:p>
      </dgm:t>
    </dgm:pt>
    <dgm:pt modelId="{98D8D758-5931-4884-8CC1-F5A8E90D9E63}" type="pres">
      <dgm:prSet presAssocID="{5DE4D15D-920B-405C-BBE4-B74B0DF6D3D7}" presName="Accent1Text" presStyleLbl="node1" presStyleIdx="1" presStyleCnt="6"/>
      <dgm:spPr/>
      <dgm:t>
        <a:bodyPr/>
        <a:lstStyle/>
        <a:p>
          <a:endParaRPr lang="es-ES"/>
        </a:p>
      </dgm:t>
    </dgm:pt>
    <dgm:pt modelId="{4C8E847F-54F7-4976-A512-1D149AB1983B}" type="pres">
      <dgm:prSet presAssocID="{5DE4D15D-920B-405C-BBE4-B74B0DF6D3D7}" presName="spaceBetweenRectangles" presStyleCnt="0"/>
      <dgm:spPr/>
      <dgm:t>
        <a:bodyPr/>
        <a:lstStyle/>
        <a:p>
          <a:endParaRPr lang="es-ES"/>
        </a:p>
      </dgm:t>
    </dgm:pt>
    <dgm:pt modelId="{9F351FB7-CE9D-4E3F-8EF3-3D97ED6637D6}" type="pres">
      <dgm:prSet presAssocID="{96F6EF16-BF5A-4793-B002-73AC376CA96A}" presName="composite" presStyleCnt="0"/>
      <dgm:spPr/>
      <dgm:t>
        <a:bodyPr/>
        <a:lstStyle/>
        <a:p>
          <a:endParaRPr lang="es-ES"/>
        </a:p>
      </dgm:t>
    </dgm:pt>
    <dgm:pt modelId="{8ECB5EA6-ECFA-4FF2-B952-0A9F36B0C03A}" type="pres">
      <dgm:prSet presAssocID="{96F6EF16-BF5A-4793-B002-73AC376CA96A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74339C1-5981-4E3A-9561-6B051EE33453}" type="pres">
      <dgm:prSet presAssocID="{96F6EF16-BF5A-4793-B002-73AC376CA96A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54FEF06-9A9A-4EC5-8EAB-8334955E745A}" type="pres">
      <dgm:prSet presAssocID="{96F6EF16-BF5A-4793-B002-73AC376CA96A}" presName="BalanceSpacing" presStyleCnt="0"/>
      <dgm:spPr/>
      <dgm:t>
        <a:bodyPr/>
        <a:lstStyle/>
        <a:p>
          <a:endParaRPr lang="es-ES"/>
        </a:p>
      </dgm:t>
    </dgm:pt>
    <dgm:pt modelId="{D4161314-CC90-4903-98F1-6E768FCFC048}" type="pres">
      <dgm:prSet presAssocID="{96F6EF16-BF5A-4793-B002-73AC376CA96A}" presName="BalanceSpacing1" presStyleCnt="0"/>
      <dgm:spPr/>
      <dgm:t>
        <a:bodyPr/>
        <a:lstStyle/>
        <a:p>
          <a:endParaRPr lang="es-ES"/>
        </a:p>
      </dgm:t>
    </dgm:pt>
    <dgm:pt modelId="{111084F4-24B9-4B12-A27A-E3FCC7230463}" type="pres">
      <dgm:prSet presAssocID="{8F8355C3-971A-4F34-B475-14E0794E5D37}" presName="Accent1Text" presStyleLbl="node1" presStyleIdx="3" presStyleCnt="6" custLinFactNeighborY="0"/>
      <dgm:spPr/>
      <dgm:t>
        <a:bodyPr/>
        <a:lstStyle/>
        <a:p>
          <a:endParaRPr lang="es-ES"/>
        </a:p>
      </dgm:t>
    </dgm:pt>
    <dgm:pt modelId="{0E4D5AC1-1E35-4DEB-9A16-C1225EC1E216}" type="pres">
      <dgm:prSet presAssocID="{8F8355C3-971A-4F34-B475-14E0794E5D37}" presName="spaceBetweenRectangles" presStyleCnt="0"/>
      <dgm:spPr/>
      <dgm:t>
        <a:bodyPr/>
        <a:lstStyle/>
        <a:p>
          <a:endParaRPr lang="es-ES"/>
        </a:p>
      </dgm:t>
    </dgm:pt>
    <dgm:pt modelId="{6F02E16C-538C-4029-A354-5E8C8B030E3E}" type="pres">
      <dgm:prSet presAssocID="{C251D7B1-0982-458C-A54E-4E1E6403D240}" presName="composite" presStyleCnt="0"/>
      <dgm:spPr/>
      <dgm:t>
        <a:bodyPr/>
        <a:lstStyle/>
        <a:p>
          <a:endParaRPr lang="es-ES"/>
        </a:p>
      </dgm:t>
    </dgm:pt>
    <dgm:pt modelId="{B2FD2B80-2DF9-4C2E-9A7D-AF10A63A8DD8}" type="pres">
      <dgm:prSet presAssocID="{C251D7B1-0982-458C-A54E-4E1E6403D240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580A9D-7445-43C6-ACA0-F8187F2136A0}" type="pres">
      <dgm:prSet presAssocID="{C251D7B1-0982-458C-A54E-4E1E6403D240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4E569E5-5790-4F90-9286-CA1AAD13227E}" type="pres">
      <dgm:prSet presAssocID="{C251D7B1-0982-458C-A54E-4E1E6403D240}" presName="BalanceSpacing" presStyleCnt="0"/>
      <dgm:spPr/>
      <dgm:t>
        <a:bodyPr/>
        <a:lstStyle/>
        <a:p>
          <a:endParaRPr lang="es-ES"/>
        </a:p>
      </dgm:t>
    </dgm:pt>
    <dgm:pt modelId="{D28E38B7-76B3-4CFE-A19A-4DDF207892D1}" type="pres">
      <dgm:prSet presAssocID="{C251D7B1-0982-458C-A54E-4E1E6403D240}" presName="BalanceSpacing1" presStyleCnt="0"/>
      <dgm:spPr/>
      <dgm:t>
        <a:bodyPr/>
        <a:lstStyle/>
        <a:p>
          <a:endParaRPr lang="es-ES"/>
        </a:p>
      </dgm:t>
    </dgm:pt>
    <dgm:pt modelId="{B12F7195-5728-40D9-827B-05E48C77FD05}" type="pres">
      <dgm:prSet presAssocID="{ED45E92F-89F8-4FE0-A4D5-E2FB6A50D62B}" presName="Accent1Text" presStyleLbl="node1" presStyleIdx="5" presStyleCnt="6"/>
      <dgm:spPr/>
      <dgm:t>
        <a:bodyPr/>
        <a:lstStyle/>
        <a:p>
          <a:endParaRPr lang="es-ES"/>
        </a:p>
      </dgm:t>
    </dgm:pt>
  </dgm:ptLst>
  <dgm:cxnLst>
    <dgm:cxn modelId="{2A59AA6E-1FD0-4401-98D8-8FA40E9595B0}" type="presOf" srcId="{5DE4D15D-920B-405C-BBE4-B74B0DF6D3D7}" destId="{98D8D758-5931-4884-8CC1-F5A8E90D9E63}" srcOrd="0" destOrd="0" presId="urn:microsoft.com/office/officeart/2008/layout/AlternatingHexagons"/>
    <dgm:cxn modelId="{9E82DDCC-D4E5-4483-B3AD-43DD9CFB1BFE}" type="presOf" srcId="{03D4E39B-EA47-4CF4-BB9A-B690ADDA60C4}" destId="{DCA088A0-D90A-4E99-B97F-AC056EC7CF4C}" srcOrd="0" destOrd="0" presId="urn:microsoft.com/office/officeart/2008/layout/AlternatingHexagons"/>
    <dgm:cxn modelId="{790E30F1-F3F8-4B3D-B24E-8B6741BCD096}" srcId="{89090EA8-A615-4BD1-A8A8-6E1B0F67CCFD}" destId="{03D4E39B-EA47-4CF4-BB9A-B690ADDA60C4}" srcOrd="0" destOrd="0" parTransId="{AD985EA9-3296-409E-990A-2E0E246A883C}" sibTransId="{5DE4D15D-920B-405C-BBE4-B74B0DF6D3D7}"/>
    <dgm:cxn modelId="{E5BE647E-5E76-47BB-8779-42140066494D}" type="presOf" srcId="{ED45E92F-89F8-4FE0-A4D5-E2FB6A50D62B}" destId="{B12F7195-5728-40D9-827B-05E48C77FD05}" srcOrd="0" destOrd="0" presId="urn:microsoft.com/office/officeart/2008/layout/AlternatingHexagons"/>
    <dgm:cxn modelId="{5FBCEFFD-ECC0-44D5-8A5A-9F8C5D18AE24}" type="presOf" srcId="{96F6EF16-BF5A-4793-B002-73AC376CA96A}" destId="{8ECB5EA6-ECFA-4FF2-B952-0A9F36B0C03A}" srcOrd="0" destOrd="0" presId="urn:microsoft.com/office/officeart/2008/layout/AlternatingHexagons"/>
    <dgm:cxn modelId="{A41AAD4A-878E-43C4-B559-8B46F1813695}" type="presOf" srcId="{8F8355C3-971A-4F34-B475-14E0794E5D37}" destId="{111084F4-24B9-4B12-A27A-E3FCC7230463}" srcOrd="0" destOrd="0" presId="urn:microsoft.com/office/officeart/2008/layout/AlternatingHexagons"/>
    <dgm:cxn modelId="{917EDCB1-EDFD-4186-8151-DB08D1A98BFF}" type="presOf" srcId="{C251D7B1-0982-458C-A54E-4E1E6403D240}" destId="{B2FD2B80-2DF9-4C2E-9A7D-AF10A63A8DD8}" srcOrd="0" destOrd="0" presId="urn:microsoft.com/office/officeart/2008/layout/AlternatingHexagons"/>
    <dgm:cxn modelId="{1DF920BE-3CC6-400B-83AF-8F3BDB27D430}" srcId="{89090EA8-A615-4BD1-A8A8-6E1B0F67CCFD}" destId="{96F6EF16-BF5A-4793-B002-73AC376CA96A}" srcOrd="1" destOrd="0" parTransId="{8D295546-5D10-43A7-8C96-473F1DC41202}" sibTransId="{8F8355C3-971A-4F34-B475-14E0794E5D37}"/>
    <dgm:cxn modelId="{F34CEF00-F03E-49F9-9D75-E5380260D722}" type="presOf" srcId="{89090EA8-A615-4BD1-A8A8-6E1B0F67CCFD}" destId="{E844FEA9-E20A-4903-9AD9-419517735699}" srcOrd="0" destOrd="0" presId="urn:microsoft.com/office/officeart/2008/layout/AlternatingHexagons"/>
    <dgm:cxn modelId="{9BBEC1AE-6012-4FF3-9107-EE41F12BBE77}" srcId="{89090EA8-A615-4BD1-A8A8-6E1B0F67CCFD}" destId="{C251D7B1-0982-458C-A54E-4E1E6403D240}" srcOrd="2" destOrd="0" parTransId="{1BC6E69C-EDB1-4813-BBBE-F2DD03A41B5B}" sibTransId="{ED45E92F-89F8-4FE0-A4D5-E2FB6A50D62B}"/>
    <dgm:cxn modelId="{86353853-661F-49BC-9816-B691766C0867}" type="presParOf" srcId="{E844FEA9-E20A-4903-9AD9-419517735699}" destId="{963AA0A2-0296-46EE-BF54-67444EB1803C}" srcOrd="0" destOrd="0" presId="urn:microsoft.com/office/officeart/2008/layout/AlternatingHexagons"/>
    <dgm:cxn modelId="{3B60376E-1F68-4952-A6A6-20303357D003}" type="presParOf" srcId="{963AA0A2-0296-46EE-BF54-67444EB1803C}" destId="{DCA088A0-D90A-4E99-B97F-AC056EC7CF4C}" srcOrd="0" destOrd="0" presId="urn:microsoft.com/office/officeart/2008/layout/AlternatingHexagons"/>
    <dgm:cxn modelId="{13E00217-1844-471A-A185-7F41BA5F19F7}" type="presParOf" srcId="{963AA0A2-0296-46EE-BF54-67444EB1803C}" destId="{0EE602AE-4D6E-41D8-9C09-7341AC7F43CB}" srcOrd="1" destOrd="0" presId="urn:microsoft.com/office/officeart/2008/layout/AlternatingHexagons"/>
    <dgm:cxn modelId="{E4B9EBE4-A0A6-462C-95A4-9E61CA00AA7B}" type="presParOf" srcId="{963AA0A2-0296-46EE-BF54-67444EB1803C}" destId="{21E9675C-4FD2-4507-84C2-EBD577160375}" srcOrd="2" destOrd="0" presId="urn:microsoft.com/office/officeart/2008/layout/AlternatingHexagons"/>
    <dgm:cxn modelId="{E719624E-6F96-491A-9C14-2641F4D5B4B2}" type="presParOf" srcId="{963AA0A2-0296-46EE-BF54-67444EB1803C}" destId="{0BBA63FE-9622-456B-BFF9-105E7F94894D}" srcOrd="3" destOrd="0" presId="urn:microsoft.com/office/officeart/2008/layout/AlternatingHexagons"/>
    <dgm:cxn modelId="{4835437C-8FF2-4CEA-8FE4-C8F5CA3A8CDF}" type="presParOf" srcId="{963AA0A2-0296-46EE-BF54-67444EB1803C}" destId="{98D8D758-5931-4884-8CC1-F5A8E90D9E63}" srcOrd="4" destOrd="0" presId="urn:microsoft.com/office/officeart/2008/layout/AlternatingHexagons"/>
    <dgm:cxn modelId="{1D266AB3-B87D-46B3-8C3D-763959B8FADC}" type="presParOf" srcId="{E844FEA9-E20A-4903-9AD9-419517735699}" destId="{4C8E847F-54F7-4976-A512-1D149AB1983B}" srcOrd="1" destOrd="0" presId="urn:microsoft.com/office/officeart/2008/layout/AlternatingHexagons"/>
    <dgm:cxn modelId="{59A5CE8A-12EB-4CDA-9F06-C52C040E9CD8}" type="presParOf" srcId="{E844FEA9-E20A-4903-9AD9-419517735699}" destId="{9F351FB7-CE9D-4E3F-8EF3-3D97ED6637D6}" srcOrd="2" destOrd="0" presId="urn:microsoft.com/office/officeart/2008/layout/AlternatingHexagons"/>
    <dgm:cxn modelId="{C8737B50-6F1D-4D08-84C9-27B70CAB80C5}" type="presParOf" srcId="{9F351FB7-CE9D-4E3F-8EF3-3D97ED6637D6}" destId="{8ECB5EA6-ECFA-4FF2-B952-0A9F36B0C03A}" srcOrd="0" destOrd="0" presId="urn:microsoft.com/office/officeart/2008/layout/AlternatingHexagons"/>
    <dgm:cxn modelId="{1059EDD7-5D5C-4CC1-ADC5-DE67514872F9}" type="presParOf" srcId="{9F351FB7-CE9D-4E3F-8EF3-3D97ED6637D6}" destId="{974339C1-5981-4E3A-9561-6B051EE33453}" srcOrd="1" destOrd="0" presId="urn:microsoft.com/office/officeart/2008/layout/AlternatingHexagons"/>
    <dgm:cxn modelId="{89C8B6C2-538F-4561-B280-0E64B9512608}" type="presParOf" srcId="{9F351FB7-CE9D-4E3F-8EF3-3D97ED6637D6}" destId="{554FEF06-9A9A-4EC5-8EAB-8334955E745A}" srcOrd="2" destOrd="0" presId="urn:microsoft.com/office/officeart/2008/layout/AlternatingHexagons"/>
    <dgm:cxn modelId="{924BE579-542C-4E7B-B74D-DB50BC592AAC}" type="presParOf" srcId="{9F351FB7-CE9D-4E3F-8EF3-3D97ED6637D6}" destId="{D4161314-CC90-4903-98F1-6E768FCFC048}" srcOrd="3" destOrd="0" presId="urn:microsoft.com/office/officeart/2008/layout/AlternatingHexagons"/>
    <dgm:cxn modelId="{E70EBF88-596E-4812-8803-61F996B8EBEE}" type="presParOf" srcId="{9F351FB7-CE9D-4E3F-8EF3-3D97ED6637D6}" destId="{111084F4-24B9-4B12-A27A-E3FCC7230463}" srcOrd="4" destOrd="0" presId="urn:microsoft.com/office/officeart/2008/layout/AlternatingHexagons"/>
    <dgm:cxn modelId="{AEA6DBF6-9AB4-4CBD-996A-59001FD74D7D}" type="presParOf" srcId="{E844FEA9-E20A-4903-9AD9-419517735699}" destId="{0E4D5AC1-1E35-4DEB-9A16-C1225EC1E216}" srcOrd="3" destOrd="0" presId="urn:microsoft.com/office/officeart/2008/layout/AlternatingHexagons"/>
    <dgm:cxn modelId="{A6937395-E56F-4F91-8218-CB47F4A97E49}" type="presParOf" srcId="{E844FEA9-E20A-4903-9AD9-419517735699}" destId="{6F02E16C-538C-4029-A354-5E8C8B030E3E}" srcOrd="4" destOrd="0" presId="urn:microsoft.com/office/officeart/2008/layout/AlternatingHexagons"/>
    <dgm:cxn modelId="{0171C17E-1492-4F8B-9660-44D01E9A9E9B}" type="presParOf" srcId="{6F02E16C-538C-4029-A354-5E8C8B030E3E}" destId="{B2FD2B80-2DF9-4C2E-9A7D-AF10A63A8DD8}" srcOrd="0" destOrd="0" presId="urn:microsoft.com/office/officeart/2008/layout/AlternatingHexagons"/>
    <dgm:cxn modelId="{84704A0C-853F-437A-A8B9-5F7E4F651F5E}" type="presParOf" srcId="{6F02E16C-538C-4029-A354-5E8C8B030E3E}" destId="{B5580A9D-7445-43C6-ACA0-F8187F2136A0}" srcOrd="1" destOrd="0" presId="urn:microsoft.com/office/officeart/2008/layout/AlternatingHexagons"/>
    <dgm:cxn modelId="{4FA1C74A-6254-49B1-8297-D8766B6AA519}" type="presParOf" srcId="{6F02E16C-538C-4029-A354-5E8C8B030E3E}" destId="{34E569E5-5790-4F90-9286-CA1AAD13227E}" srcOrd="2" destOrd="0" presId="urn:microsoft.com/office/officeart/2008/layout/AlternatingHexagons"/>
    <dgm:cxn modelId="{53BEDC83-9CA3-4B29-BE89-686269B7DBCE}" type="presParOf" srcId="{6F02E16C-538C-4029-A354-5E8C8B030E3E}" destId="{D28E38B7-76B3-4CFE-A19A-4DDF207892D1}" srcOrd="3" destOrd="0" presId="urn:microsoft.com/office/officeart/2008/layout/AlternatingHexagons"/>
    <dgm:cxn modelId="{E3B812F0-632F-4267-A5CF-91AF1DB77B33}" type="presParOf" srcId="{6F02E16C-538C-4029-A354-5E8C8B030E3E}" destId="{B12F7195-5728-40D9-827B-05E48C77FD05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A088A0-D90A-4E99-B97F-AC056EC7CF4C}">
      <dsp:nvSpPr>
        <dsp:cNvPr id="0" name=""/>
        <dsp:cNvSpPr/>
      </dsp:nvSpPr>
      <dsp:spPr>
        <a:xfrm rot="5400000">
          <a:off x="3506806" y="130656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Taxonomía de las especies de mosquitos.</a:t>
          </a:r>
          <a:endParaRPr lang="es-ES" sz="1700" kern="1200" dirty="0">
            <a:solidFill>
              <a:schemeClr val="tx1"/>
            </a:solidFill>
          </a:endParaRPr>
        </a:p>
      </dsp:txBody>
      <dsp:txXfrm rot="-5400000">
        <a:off x="3909687" y="313106"/>
        <a:ext cx="1202866" cy="1382606"/>
      </dsp:txXfrm>
    </dsp:sp>
    <dsp:sp modelId="{0EE602AE-4D6E-41D8-9C09-7341AC7F43CB}">
      <dsp:nvSpPr>
        <dsp:cNvPr id="0" name=""/>
        <dsp:cNvSpPr/>
      </dsp:nvSpPr>
      <dsp:spPr>
        <a:xfrm>
          <a:off x="5437901" y="401821"/>
          <a:ext cx="2241629" cy="1205177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D8D758-5931-4884-8CC1-F5A8E90D9E63}">
      <dsp:nvSpPr>
        <dsp:cNvPr id="0" name=""/>
        <dsp:cNvSpPr/>
      </dsp:nvSpPr>
      <dsp:spPr>
        <a:xfrm rot="5400000">
          <a:off x="1619499" y="130656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600" kern="1200"/>
        </a:p>
      </dsp:txBody>
      <dsp:txXfrm rot="-5400000">
        <a:off x="2022380" y="313106"/>
        <a:ext cx="1202866" cy="1382606"/>
      </dsp:txXfrm>
    </dsp:sp>
    <dsp:sp modelId="{8ECB5EA6-ECFA-4FF2-B952-0A9F36B0C03A}">
      <dsp:nvSpPr>
        <dsp:cNvPr id="0" name=""/>
        <dsp:cNvSpPr/>
      </dsp:nvSpPr>
      <dsp:spPr>
        <a:xfrm rot="5400000">
          <a:off x="2559537" y="1835580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Identificar las densidades de mosquitos.</a:t>
          </a:r>
          <a:endParaRPr lang="es-ES" sz="1700" kern="1200" dirty="0">
            <a:solidFill>
              <a:schemeClr val="tx1"/>
            </a:solidFill>
          </a:endParaRPr>
        </a:p>
      </dsp:txBody>
      <dsp:txXfrm rot="-5400000">
        <a:off x="2962418" y="2018030"/>
        <a:ext cx="1202866" cy="1382606"/>
      </dsp:txXfrm>
    </dsp:sp>
    <dsp:sp modelId="{974339C1-5981-4E3A-9561-6B051EE33453}">
      <dsp:nvSpPr>
        <dsp:cNvPr id="0" name=""/>
        <dsp:cNvSpPr/>
      </dsp:nvSpPr>
      <dsp:spPr>
        <a:xfrm>
          <a:off x="448468" y="2106744"/>
          <a:ext cx="2169318" cy="1205177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1084F4-24B9-4B12-A27A-E3FCC7230463}">
      <dsp:nvSpPr>
        <dsp:cNvPr id="0" name=""/>
        <dsp:cNvSpPr/>
      </dsp:nvSpPr>
      <dsp:spPr>
        <a:xfrm rot="5400000">
          <a:off x="4446844" y="1835580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600" kern="1200"/>
        </a:p>
      </dsp:txBody>
      <dsp:txXfrm rot="-5400000">
        <a:off x="4849725" y="2018030"/>
        <a:ext cx="1202866" cy="1382606"/>
      </dsp:txXfrm>
    </dsp:sp>
    <dsp:sp modelId="{B2FD2B80-2DF9-4C2E-9A7D-AF10A63A8DD8}">
      <dsp:nvSpPr>
        <dsp:cNvPr id="0" name=""/>
        <dsp:cNvSpPr/>
      </dsp:nvSpPr>
      <dsp:spPr>
        <a:xfrm rot="5400000">
          <a:off x="3506806" y="3540503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rgbClr val="CCFF99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Orientación para la toma de decisiones</a:t>
          </a:r>
        </a:p>
      </dsp:txBody>
      <dsp:txXfrm rot="-5400000">
        <a:off x="3909687" y="3722953"/>
        <a:ext cx="1202866" cy="1382606"/>
      </dsp:txXfrm>
    </dsp:sp>
    <dsp:sp modelId="{B5580A9D-7445-43C6-ACA0-F8187F2136A0}">
      <dsp:nvSpPr>
        <dsp:cNvPr id="0" name=""/>
        <dsp:cNvSpPr/>
      </dsp:nvSpPr>
      <dsp:spPr>
        <a:xfrm>
          <a:off x="5437901" y="3811668"/>
          <a:ext cx="2241629" cy="1205177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2F7195-5728-40D9-827B-05E48C77FD05}">
      <dsp:nvSpPr>
        <dsp:cNvPr id="0" name=""/>
        <dsp:cNvSpPr/>
      </dsp:nvSpPr>
      <dsp:spPr>
        <a:xfrm rot="5400000">
          <a:off x="1619499" y="3540503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rgbClr val="CC00F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600" kern="1200"/>
        </a:p>
      </dsp:txBody>
      <dsp:txXfrm rot="-5400000">
        <a:off x="2022380" y="3722953"/>
        <a:ext cx="1202866" cy="13826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E0E2F-097C-4B7C-9C18-BCF714A30B08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85121-0DEE-4FD5-8436-891A9650BC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9489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C24AD8B-1593-448F-BC47-4EC56E9C1D87}" type="slidenum">
              <a:rPr lang="es-ES" altLang="es-MX" sz="1200"/>
              <a:pPr eaLnBrk="1" hangingPunct="1"/>
              <a:t>19</a:t>
            </a:fld>
            <a:endParaRPr lang="es-ES" altLang="es-MX" sz="120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MX" smtClean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58367FB-E04E-467D-9849-A64DBA340188}" type="slidenum">
              <a:rPr lang="es-ES" altLang="es-MX" sz="1200"/>
              <a:pPr eaLnBrk="1" hangingPunct="1"/>
              <a:t>20</a:t>
            </a:fld>
            <a:endParaRPr lang="es-ES" altLang="es-MX" sz="120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MX" smtClean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1A21F3-715F-4CB5-B83D-3FB53B9EE55A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D5D8BD-4167-452C-89F3-357C0347D8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7449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1A21F3-715F-4CB5-B83D-3FB53B9EE55A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D5D8BD-4167-452C-89F3-357C0347D8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6759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1A21F3-715F-4CB5-B83D-3FB53B9EE55A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D5D8BD-4167-452C-89F3-357C0347D8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5475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1A21F3-715F-4CB5-B83D-3FB53B9EE55A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D5D8BD-4167-452C-89F3-357C0347D8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3797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1A21F3-715F-4CB5-B83D-3FB53B9EE55A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D5D8BD-4167-452C-89F3-357C0347D8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2798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1A21F3-715F-4CB5-B83D-3FB53B9EE55A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D5D8BD-4167-452C-89F3-357C0347D8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1768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1A21F3-715F-4CB5-B83D-3FB53B9EE55A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D5D8BD-4167-452C-89F3-357C0347D8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132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1A21F3-715F-4CB5-B83D-3FB53B9EE55A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D5D8BD-4167-452C-89F3-357C0347D8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0796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1A21F3-715F-4CB5-B83D-3FB53B9EE55A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D5D8BD-4167-452C-89F3-357C0347D8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9175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1A21F3-715F-4CB5-B83D-3FB53B9EE55A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D5D8BD-4167-452C-89F3-357C0347D8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9764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1A21F3-715F-4CB5-B83D-3FB53B9EE55A}" type="datetimeFigureOut">
              <a:rPr lang="es-MX" smtClean="0"/>
              <a:t>18/06/2019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D5D8BD-4167-452C-89F3-357C0347D8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0744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22" y="178171"/>
            <a:ext cx="1511449" cy="5614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639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://www.flickr.com/photos/11299883@N08/4972180822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4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27.jp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87704" cy="58356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8" name="Grupo 7"/>
          <p:cNvGrpSpPr/>
          <p:nvPr/>
        </p:nvGrpSpPr>
        <p:grpSpPr>
          <a:xfrm>
            <a:off x="2781218" y="1271250"/>
            <a:ext cx="6595146" cy="4564428"/>
            <a:chOff x="2781218" y="1271250"/>
            <a:chExt cx="6595146" cy="4564428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3615" y="1310930"/>
              <a:ext cx="3296374" cy="219915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9989" y="1271250"/>
              <a:ext cx="3296375" cy="223883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0" name="Picture 22" descr="Aedes albopictus">
              <a:hlinkClick r:id="rId4"/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/>
            </a:blip>
            <a:srcRect l="11650" t="9088" r="30640" b="13966"/>
            <a:stretch/>
          </p:blipFill>
          <p:spPr bwMode="auto">
            <a:xfrm>
              <a:off x="6079989" y="3335628"/>
              <a:ext cx="3296375" cy="250005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/>
          </p:spPr>
        </p:pic>
        <p:pic>
          <p:nvPicPr>
            <p:cNvPr id="21" name="Picture 5" descr="aedes_aegypti_pupa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33" b="6369"/>
            <a:stretch/>
          </p:blipFill>
          <p:spPr bwMode="auto">
            <a:xfrm>
              <a:off x="2781218" y="3118236"/>
              <a:ext cx="3298771" cy="27174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15 CuadroTexto"/>
          <p:cNvSpPr txBox="1"/>
          <p:nvPr/>
        </p:nvSpPr>
        <p:spPr>
          <a:xfrm>
            <a:off x="1773376" y="2665590"/>
            <a:ext cx="8645633" cy="132343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s-MX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VIGILANCIA ENTOMOLÓGICA DE </a:t>
            </a:r>
            <a:r>
              <a:rPr lang="es-MX" sz="40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AEDES AEGYPTI</a:t>
            </a:r>
            <a:r>
              <a:rPr lang="es-MX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(L)</a:t>
            </a:r>
            <a:endParaRPr lang="es-E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3708464" y="4098558"/>
            <a:ext cx="480847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_tradnl" sz="1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</a:rPr>
              <a:t>DEPARTAMENTO </a:t>
            </a:r>
            <a:r>
              <a:rPr lang="es-ES_tradnl" sz="1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</a:rPr>
              <a:t>DE CONTROL DE </a:t>
            </a:r>
            <a:r>
              <a:rPr lang="es-ES_tradnl" sz="1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</a:rPr>
              <a:t> E.T.V.´</a:t>
            </a:r>
            <a:endParaRPr lang="es-ES_tradnl" sz="1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23" name="Picture 5" descr="C:\Documents and Settings\Administrador\Mis documentos\Descargas\Servicios de Salud 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62" y="342533"/>
            <a:ext cx="2709748" cy="105028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2" name="16 CuadroTexto"/>
          <p:cNvSpPr txBox="1">
            <a:spLocks noChangeArrowheads="1"/>
          </p:cNvSpPr>
          <p:nvPr/>
        </p:nvSpPr>
        <p:spPr bwMode="auto">
          <a:xfrm>
            <a:off x="6079989" y="6251575"/>
            <a:ext cx="504842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_tradnl" altLang="es-MX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San Luis Potosí, S.L.P. 19 de Junio de 2019</a:t>
            </a:r>
            <a:endParaRPr lang="es-MX" altLang="es-MX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68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34377" y="2205220"/>
            <a:ext cx="6395389" cy="2301939"/>
          </a:xfrm>
          <a:prstGeom prst="rect">
            <a:avLst/>
          </a:prstGeom>
        </p:spPr>
      </p:pic>
      <p:grpSp>
        <p:nvGrpSpPr>
          <p:cNvPr id="11" name="Grupo 10"/>
          <p:cNvGrpSpPr/>
          <p:nvPr/>
        </p:nvGrpSpPr>
        <p:grpSpPr>
          <a:xfrm>
            <a:off x="3763509" y="464112"/>
            <a:ext cx="5101109" cy="5891760"/>
            <a:chOff x="121124" y="85347"/>
            <a:chExt cx="6113597" cy="6699502"/>
          </a:xfrm>
        </p:grpSpPr>
        <p:pic>
          <p:nvPicPr>
            <p:cNvPr id="2" name="Marcador de posición de imagen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73" r="26773"/>
            <a:stretch>
              <a:fillRect/>
            </a:stretch>
          </p:blipFill>
          <p:spPr>
            <a:xfrm rot="5400000">
              <a:off x="619907" y="-413436"/>
              <a:ext cx="4730496" cy="5728061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3228" y="3820711"/>
              <a:ext cx="2661493" cy="2964138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cxnSp>
          <p:nvCxnSpPr>
            <p:cNvPr id="7" name="Conector recto 6"/>
            <p:cNvCxnSpPr>
              <a:endCxn id="5" idx="3"/>
            </p:cNvCxnSpPr>
            <p:nvPr/>
          </p:nvCxnSpPr>
          <p:spPr>
            <a:xfrm>
              <a:off x="2548128" y="2791968"/>
              <a:ext cx="1414867" cy="3558793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recto 7"/>
            <p:cNvCxnSpPr>
              <a:endCxn id="5" idx="7"/>
            </p:cNvCxnSpPr>
            <p:nvPr/>
          </p:nvCxnSpPr>
          <p:spPr>
            <a:xfrm>
              <a:off x="2804160" y="2450594"/>
              <a:ext cx="3040794" cy="1804205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ángulo 5"/>
          <p:cNvSpPr/>
          <p:nvPr/>
        </p:nvSpPr>
        <p:spPr>
          <a:xfrm>
            <a:off x="77756" y="3044232"/>
            <a:ext cx="31087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7,266 ovitrampas bajo observación en todo el estado, en 5 </a:t>
            </a:r>
            <a:r>
              <a:rPr lang="es-MX" dirty="0" smtClean="0"/>
              <a:t>Jurisdicciones</a:t>
            </a:r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100188" y="1669668"/>
            <a:ext cx="2817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Lecturas semanales todo el año al 100%</a:t>
            </a:r>
          </a:p>
        </p:txBody>
      </p:sp>
    </p:spTree>
    <p:extLst>
      <p:ext uri="{BB962C8B-B14F-4D97-AF65-F5344CB8AC3E}">
        <p14:creationId xmlns:p14="http://schemas.microsoft.com/office/powerpoint/2010/main" val="181519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2759679" y="1160636"/>
            <a:ext cx="8128000" cy="5418667"/>
            <a:chOff x="2655630" y="1222025"/>
            <a:chExt cx="8128000" cy="5418667"/>
          </a:xfrm>
        </p:grpSpPr>
        <p:graphicFrame>
          <p:nvGraphicFramePr>
            <p:cNvPr id="4" name="Diagrama 3"/>
            <p:cNvGraphicFramePr/>
            <p:nvPr>
              <p:extLst>
                <p:ext uri="{D42A27DB-BD31-4B8C-83A1-F6EECF244321}">
                  <p14:modId xmlns:p14="http://schemas.microsoft.com/office/powerpoint/2010/main" val="955707960"/>
                </p:ext>
              </p:extLst>
            </p:nvPr>
          </p:nvGraphicFramePr>
          <p:xfrm>
            <a:off x="2655630" y="1222025"/>
            <a:ext cx="8128000" cy="541866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8" name="Grupo 7"/>
            <p:cNvGrpSpPr/>
            <p:nvPr/>
          </p:nvGrpSpPr>
          <p:grpSpPr>
            <a:xfrm>
              <a:off x="4487825" y="1790351"/>
              <a:ext cx="4393128" cy="4153399"/>
              <a:chOff x="6729984" y="1602460"/>
              <a:chExt cx="4393128" cy="4153399"/>
            </a:xfrm>
          </p:grpSpPr>
          <p:sp>
            <p:nvSpPr>
              <p:cNvPr id="5" name="CuadroTexto 4"/>
              <p:cNvSpPr txBox="1"/>
              <p:nvPr/>
            </p:nvSpPr>
            <p:spPr>
              <a:xfrm>
                <a:off x="6729984" y="1602460"/>
                <a:ext cx="156057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1600" dirty="0" smtClean="0"/>
                  <a:t>Análisis de la información</a:t>
                </a:r>
                <a:endParaRPr lang="es-MX" sz="1600" dirty="0"/>
              </a:p>
            </p:txBody>
          </p:sp>
          <p:sp>
            <p:nvSpPr>
              <p:cNvPr id="6" name="CuadroTexto 5"/>
              <p:cNvSpPr txBox="1"/>
              <p:nvPr/>
            </p:nvSpPr>
            <p:spPr>
              <a:xfrm>
                <a:off x="6858000" y="5171084"/>
                <a:ext cx="130454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1600" dirty="0" smtClean="0"/>
                  <a:t>Prueba con insecticidas</a:t>
                </a:r>
                <a:endParaRPr lang="es-MX" sz="1600" dirty="0"/>
              </a:p>
            </p:txBody>
          </p:sp>
          <p:sp>
            <p:nvSpPr>
              <p:cNvPr id="7" name="CuadroTexto 6"/>
              <p:cNvSpPr txBox="1"/>
              <p:nvPr/>
            </p:nvSpPr>
            <p:spPr>
              <a:xfrm>
                <a:off x="9532307" y="3197163"/>
                <a:ext cx="1590805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s-MX" sz="1300" dirty="0" smtClean="0"/>
                  <a:t>Medir impacto </a:t>
                </a:r>
                <a:r>
                  <a:rPr lang="es-MX" sz="1300" dirty="0"/>
                  <a:t>de </a:t>
                </a:r>
                <a:r>
                  <a:rPr lang="es-MX" sz="1300" dirty="0" smtClean="0"/>
                  <a:t>las actividades de </a:t>
                </a:r>
                <a:r>
                  <a:rPr lang="es-MX" sz="1300" dirty="0"/>
                  <a:t>control (Nebulización y </a:t>
                </a:r>
                <a:r>
                  <a:rPr lang="es-MX" sz="1300" dirty="0" smtClean="0"/>
                  <a:t>Rociado)</a:t>
                </a:r>
                <a:endParaRPr lang="es-MX" sz="1300" dirty="0"/>
              </a:p>
            </p:txBody>
          </p:sp>
        </p:grpSp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018" y="1303141"/>
            <a:ext cx="3124770" cy="158524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423"/>
          <a:stretch/>
        </p:blipFill>
        <p:spPr>
          <a:xfrm rot="5400000">
            <a:off x="8867176" y="4073867"/>
            <a:ext cx="2892454" cy="2044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6" r="43289" b="8282"/>
          <a:stretch/>
        </p:blipFill>
        <p:spPr>
          <a:xfrm rot="5400000">
            <a:off x="1870473" y="3834162"/>
            <a:ext cx="2318255" cy="23198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58" y="1184770"/>
            <a:ext cx="3167003" cy="21090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15 Rectángulo"/>
          <p:cNvSpPr/>
          <p:nvPr/>
        </p:nvSpPr>
        <p:spPr>
          <a:xfrm>
            <a:off x="1591518" y="198862"/>
            <a:ext cx="89991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OBJETIVOS DE LA VIGILANCIA ENTOMOLÓGICA CON </a:t>
            </a:r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OVITRAMPAS (VEO)</a:t>
            </a:r>
            <a:endParaRPr lang="es-MX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77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91518" y="198862"/>
            <a:ext cx="899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VIGILANCIA </a:t>
            </a:r>
            <a:r>
              <a:rPr lang="es-MX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ENTOMOLÓGICA CON </a:t>
            </a:r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OVITRAMPAS (VEO)</a:t>
            </a:r>
            <a:endParaRPr lang="es-MX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693" y="3575489"/>
            <a:ext cx="5535942" cy="3070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84" y="859572"/>
            <a:ext cx="5610585" cy="3070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325751" y="6223378"/>
            <a:ext cx="5201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/>
              <a:t>FUENTE: SISTEMA INTEGRAL DE MONITOREO DE VECTORES</a:t>
            </a:r>
          </a:p>
          <a:p>
            <a:r>
              <a:rPr lang="es-MX" sz="1200" b="1" dirty="0" smtClean="0"/>
              <a:t>FECHA DE CORTE: SEM. EPIDEM. No. 24</a:t>
            </a:r>
            <a:endParaRPr lang="es-MX" sz="1200" b="1" dirty="0"/>
          </a:p>
        </p:txBody>
      </p:sp>
    </p:spTree>
    <p:extLst>
      <p:ext uri="{BB962C8B-B14F-4D97-AF65-F5344CB8AC3E}">
        <p14:creationId xmlns:p14="http://schemas.microsoft.com/office/powerpoint/2010/main" val="312586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91518" y="198862"/>
            <a:ext cx="899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VIGILANCIA </a:t>
            </a:r>
            <a:r>
              <a:rPr lang="es-MX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ENTOMOLÓGICA CON </a:t>
            </a:r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OVITRAMPAS (VEO)</a:t>
            </a:r>
            <a:endParaRPr lang="es-MX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73" y="876392"/>
            <a:ext cx="5447240" cy="3000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539" y="876393"/>
            <a:ext cx="5005195" cy="3007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083" y="3850707"/>
            <a:ext cx="5012156" cy="3007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325751" y="6223378"/>
            <a:ext cx="5201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/>
              <a:t>FUENTE: SISTEMA INTEGRAL DE MONITOREO DE VECTORES</a:t>
            </a:r>
          </a:p>
          <a:p>
            <a:r>
              <a:rPr lang="es-MX" sz="1200" b="1" dirty="0" smtClean="0"/>
              <a:t>FECHA DE CORTE: SEM. EPIDEM. No. 24</a:t>
            </a:r>
            <a:endParaRPr lang="es-MX" sz="1200" b="1" dirty="0"/>
          </a:p>
        </p:txBody>
      </p:sp>
    </p:spTree>
    <p:extLst>
      <p:ext uri="{BB962C8B-B14F-4D97-AF65-F5344CB8AC3E}">
        <p14:creationId xmlns:p14="http://schemas.microsoft.com/office/powerpoint/2010/main" val="312586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91518" y="198862"/>
            <a:ext cx="899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VIGILANCIA </a:t>
            </a:r>
            <a:r>
              <a:rPr lang="es-MX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ENTOMOLÓGICA CON </a:t>
            </a:r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OVITRAMPAS (VEO)</a:t>
            </a:r>
            <a:endParaRPr lang="es-MX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01" y="832276"/>
            <a:ext cx="5393094" cy="2981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249" y="3889374"/>
            <a:ext cx="4968685" cy="2981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582" y="832276"/>
            <a:ext cx="4968685" cy="2981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325751" y="6223378"/>
            <a:ext cx="5201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/>
              <a:t>FUENTE: SISTEMA INTEGRAL DE MONITOREO DE VECTORES</a:t>
            </a:r>
          </a:p>
          <a:p>
            <a:r>
              <a:rPr lang="es-MX" sz="1200" b="1" dirty="0" smtClean="0"/>
              <a:t>FECHA DE CORTE: SEM. EPIDEM. No. 24</a:t>
            </a:r>
            <a:endParaRPr lang="es-MX" sz="1200" b="1" dirty="0"/>
          </a:p>
        </p:txBody>
      </p:sp>
    </p:spTree>
    <p:extLst>
      <p:ext uri="{BB962C8B-B14F-4D97-AF65-F5344CB8AC3E}">
        <p14:creationId xmlns:p14="http://schemas.microsoft.com/office/powerpoint/2010/main" val="41061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5 Rectángulo"/>
          <p:cNvSpPr/>
          <p:nvPr/>
        </p:nvSpPr>
        <p:spPr>
          <a:xfrm>
            <a:off x="1591518" y="198862"/>
            <a:ext cx="899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VIGILANCIA ENTOMOVIROLÓGICA</a:t>
            </a:r>
            <a:endParaRPr lang="es-MX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1 CuadroTexto"/>
          <p:cNvSpPr txBox="1"/>
          <p:nvPr/>
        </p:nvSpPr>
        <p:spPr>
          <a:xfrm>
            <a:off x="85345" y="1191032"/>
            <a:ext cx="857097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ES" dirty="0">
                <a:solidFill>
                  <a:srgbClr val="000000"/>
                </a:solidFill>
                <a:latin typeface="Soberana Sans Light"/>
                <a:cs typeface="Arial Narrow"/>
              </a:rPr>
              <a:t>Detectar sitios de riesgo para actuar oportunamente con acciones de control integral</a:t>
            </a:r>
            <a:r>
              <a:rPr lang="es-ES" dirty="0" smtClean="0">
                <a:solidFill>
                  <a:srgbClr val="000000"/>
                </a:solidFill>
                <a:latin typeface="Soberana Sans Light"/>
                <a:cs typeface="Arial Narrow"/>
              </a:rPr>
              <a:t>.</a:t>
            </a:r>
          </a:p>
          <a:p>
            <a:pPr marL="285750" lvl="1" indent="-28575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endParaRPr lang="es-ES" dirty="0">
              <a:solidFill>
                <a:srgbClr val="000000"/>
              </a:solidFill>
              <a:latin typeface="Soberana Sans Light"/>
              <a:cs typeface="Arial Narrow"/>
            </a:endParaRPr>
          </a:p>
          <a:p>
            <a:pPr marL="0" lvl="1" algn="just">
              <a:buClr>
                <a:srgbClr val="C00000"/>
              </a:buClr>
            </a:pPr>
            <a:endParaRPr lang="es-ES" dirty="0">
              <a:latin typeface="Soberana Sans Light"/>
              <a:cs typeface="Arial Narrow"/>
            </a:endParaRPr>
          </a:p>
          <a:p>
            <a:pPr marL="285750" lvl="1" indent="-28575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ES" dirty="0" smtClean="0">
                <a:latin typeface="Soberana Sans Light"/>
                <a:cs typeface="Arial Narrow"/>
              </a:rPr>
              <a:t>Determinar </a:t>
            </a:r>
            <a:r>
              <a:rPr lang="es-ES" dirty="0">
                <a:latin typeface="Soberana Sans Light"/>
                <a:cs typeface="Arial Narrow"/>
              </a:rPr>
              <a:t>grados de infestación</a:t>
            </a:r>
            <a:r>
              <a:rPr lang="es-ES" dirty="0" smtClean="0">
                <a:latin typeface="Soberana Sans Light"/>
                <a:cs typeface="Arial Narrow"/>
              </a:rPr>
              <a:t>.</a:t>
            </a:r>
          </a:p>
          <a:p>
            <a:pPr marL="285750" lvl="1" indent="-28575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endParaRPr lang="es-ES" dirty="0" smtClean="0">
              <a:latin typeface="Soberana Sans Light"/>
              <a:cs typeface="Arial Narrow"/>
            </a:endParaRPr>
          </a:p>
          <a:p>
            <a:pPr marL="285750" lvl="1" indent="-28575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endParaRPr lang="es-ES" dirty="0">
              <a:latin typeface="Soberana Sans Light"/>
              <a:cs typeface="Arial Narrow"/>
            </a:endParaRPr>
          </a:p>
          <a:p>
            <a:pPr marL="285750" lvl="1" indent="-28575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ES" dirty="0">
                <a:latin typeface="Soberana Sans Light"/>
                <a:cs typeface="Arial Narrow"/>
              </a:rPr>
              <a:t>Detecta sitios de transmisión silenciosa entre pacientes asintomáticos</a:t>
            </a:r>
            <a:r>
              <a:rPr lang="es-ES" dirty="0" smtClean="0">
                <a:latin typeface="Soberana Sans Light"/>
                <a:cs typeface="Arial Narrow"/>
              </a:rPr>
              <a:t>.</a:t>
            </a:r>
          </a:p>
          <a:p>
            <a:pPr marL="285750" lvl="1" indent="-28575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endParaRPr lang="es-ES" dirty="0">
              <a:latin typeface="Soberana Sans Light"/>
              <a:cs typeface="Arial Narrow"/>
            </a:endParaRPr>
          </a:p>
          <a:p>
            <a:pPr marL="0" lvl="1" algn="just">
              <a:buClr>
                <a:srgbClr val="C00000"/>
              </a:buClr>
            </a:pPr>
            <a:endParaRPr lang="es-ES" dirty="0">
              <a:solidFill>
                <a:srgbClr val="000000"/>
              </a:solidFill>
              <a:latin typeface="Soberana Sans Light"/>
              <a:cs typeface="Arial Narrow"/>
            </a:endParaRPr>
          </a:p>
          <a:p>
            <a:pPr marL="285750" lvl="1" indent="-28575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ES" dirty="0">
                <a:latin typeface="Soberana Sans Light"/>
                <a:cs typeface="Arial Narrow"/>
              </a:rPr>
              <a:t>Mosquitos infectados 2-4 semanas antes de brotes. Sistema de alerta temprana</a:t>
            </a:r>
            <a:r>
              <a:rPr lang="es-ES" dirty="0" smtClean="0">
                <a:latin typeface="Soberana Sans Light"/>
                <a:cs typeface="Arial Narrow"/>
              </a:rPr>
              <a:t>.</a:t>
            </a:r>
          </a:p>
          <a:p>
            <a:pPr marL="285750" lvl="1" indent="-28575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endParaRPr lang="es-ES" dirty="0">
              <a:latin typeface="Soberana Sans Light"/>
              <a:cs typeface="Arial Narrow"/>
            </a:endParaRPr>
          </a:p>
          <a:p>
            <a:pPr marL="0" lvl="1" algn="just">
              <a:buClr>
                <a:srgbClr val="C00000"/>
              </a:buClr>
            </a:pPr>
            <a:endParaRPr lang="es-ES" dirty="0">
              <a:latin typeface="Soberana Sans Light"/>
              <a:cs typeface="Arial Narrow"/>
            </a:endParaRPr>
          </a:p>
          <a:p>
            <a:pPr marL="285750" lvl="1" indent="-28575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ES" dirty="0">
                <a:latin typeface="Soberana Sans Light"/>
                <a:cs typeface="Arial Narrow"/>
              </a:rPr>
              <a:t>Comparar </a:t>
            </a:r>
            <a:r>
              <a:rPr lang="es-ES" dirty="0" smtClean="0">
                <a:latin typeface="Soberana Sans Light"/>
                <a:cs typeface="Arial Narrow"/>
              </a:rPr>
              <a:t>tasas de </a:t>
            </a:r>
            <a:r>
              <a:rPr lang="es-ES" dirty="0">
                <a:latin typeface="Soberana Sans Light"/>
                <a:cs typeface="Arial Narrow"/>
              </a:rPr>
              <a:t>infección de adultos en periodos epidémicos </a:t>
            </a:r>
            <a:r>
              <a:rPr lang="es-ES" dirty="0" err="1">
                <a:latin typeface="Soberana Sans Light"/>
                <a:cs typeface="Arial Narrow"/>
              </a:rPr>
              <a:t>ó</a:t>
            </a:r>
            <a:r>
              <a:rPr lang="es-ES" dirty="0">
                <a:latin typeface="Soberana Sans Light"/>
                <a:cs typeface="Arial Narrow"/>
              </a:rPr>
              <a:t> inter epidémicos</a:t>
            </a:r>
            <a:r>
              <a:rPr lang="es-ES" dirty="0" smtClean="0">
                <a:latin typeface="Soberana Sans Light"/>
                <a:cs typeface="Arial Narrow"/>
              </a:rPr>
              <a:t>.</a:t>
            </a:r>
          </a:p>
          <a:p>
            <a:pPr marL="285750" lvl="1" indent="-28575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endParaRPr lang="es-ES" dirty="0">
              <a:latin typeface="Soberana Sans Light"/>
              <a:cs typeface="Arial Narrow"/>
            </a:endParaRPr>
          </a:p>
          <a:p>
            <a:pPr marL="0" lvl="1" algn="just">
              <a:buClr>
                <a:srgbClr val="C00000"/>
              </a:buClr>
            </a:pPr>
            <a:endParaRPr lang="es-ES" dirty="0">
              <a:latin typeface="Soberana Sans Light"/>
              <a:cs typeface="Arial Narrow"/>
            </a:endParaRPr>
          </a:p>
          <a:p>
            <a:pPr marL="285750" lvl="1" indent="-28575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ES" dirty="0">
                <a:latin typeface="Soberana Sans Light"/>
                <a:cs typeface="Arial Narrow"/>
              </a:rPr>
              <a:t>Detectar serotipos que no se registran en humanos.</a:t>
            </a:r>
          </a:p>
          <a:p>
            <a:pPr marL="285750" lvl="1" indent="-28575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endParaRPr lang="es-ES" dirty="0">
              <a:latin typeface="Soberana Sans Light"/>
              <a:cs typeface="Arial Narrow"/>
            </a:endParaRPr>
          </a:p>
        </p:txBody>
      </p:sp>
      <p:sp>
        <p:nvSpPr>
          <p:cNvPr id="4" name="2 Elipse"/>
          <p:cNvSpPr/>
          <p:nvPr/>
        </p:nvSpPr>
        <p:spPr>
          <a:xfrm>
            <a:off x="9696083" y="4608765"/>
            <a:ext cx="2286016" cy="2214578"/>
          </a:xfrm>
          <a:prstGeom prst="ellipse">
            <a:avLst/>
          </a:prstGeom>
          <a:blipFill rotWithShape="1">
            <a:blip r:embed="rId2" cstate="print"/>
            <a:stretch>
              <a:fillRect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tint val="50000"/>
              <a:hueOff val="5002875"/>
              <a:satOff val="-4473"/>
              <a:lumOff val="13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Image 39" descr="Photo_Aedes_aegypti_CDC_Gathany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466218"/>
            <a:ext cx="3352800" cy="253470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lipse 5"/>
          <p:cNvSpPr/>
          <p:nvPr/>
        </p:nvSpPr>
        <p:spPr>
          <a:xfrm>
            <a:off x="8839200" y="2713660"/>
            <a:ext cx="2356501" cy="2182368"/>
          </a:xfrm>
          <a:prstGeom prst="ellipse">
            <a:avLst/>
          </a:prstGeom>
          <a:blipFill dpi="0" rotWithShape="0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03293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5 Rectángulo"/>
          <p:cNvSpPr/>
          <p:nvPr/>
        </p:nvSpPr>
        <p:spPr>
          <a:xfrm>
            <a:off x="1591518" y="198862"/>
            <a:ext cx="899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VIGILANCIA ENTOMOVIROLÓGICA</a:t>
            </a:r>
            <a:endParaRPr lang="es-MX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963689"/>
              </p:ext>
            </p:extLst>
          </p:nvPr>
        </p:nvGraphicFramePr>
        <p:xfrm>
          <a:off x="6868124" y="1228254"/>
          <a:ext cx="4241154" cy="1474005"/>
        </p:xfrm>
        <a:graphic>
          <a:graphicData uri="http://schemas.openxmlformats.org/drawingml/2006/table">
            <a:tbl>
              <a:tblPr/>
              <a:tblGrid>
                <a:gridCol w="2784964"/>
                <a:gridCol w="1456190"/>
              </a:tblGrid>
              <a:tr h="29480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No. DE MOSQUITOS CAPTURADOS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94801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Aedes aegypti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01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Aedes albopictus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01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Culex quinquefasciatus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0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99" y="887097"/>
            <a:ext cx="5541892" cy="332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089" y="3083937"/>
            <a:ext cx="5755174" cy="3453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325751" y="6223378"/>
            <a:ext cx="5201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/>
              <a:t>FUENTE: SISTEMA INTEGRAL DE MONITOREO DE VECTORES</a:t>
            </a:r>
          </a:p>
          <a:p>
            <a:r>
              <a:rPr lang="es-MX" sz="1200" b="1" dirty="0" smtClean="0"/>
              <a:t>FECHA DE CORTE: SEM. EPIDEM. No. 23</a:t>
            </a:r>
            <a:endParaRPr lang="es-MX" sz="1200" b="1" dirty="0"/>
          </a:p>
        </p:txBody>
      </p:sp>
    </p:spTree>
    <p:extLst>
      <p:ext uri="{BB962C8B-B14F-4D97-AF65-F5344CB8AC3E}">
        <p14:creationId xmlns:p14="http://schemas.microsoft.com/office/powerpoint/2010/main" val="249858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" t="15962" r="31368" b="3434"/>
          <a:stretch/>
        </p:blipFill>
        <p:spPr bwMode="auto">
          <a:xfrm>
            <a:off x="1918125" y="112283"/>
            <a:ext cx="9042350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215164" y="4765905"/>
            <a:ext cx="3760631" cy="156966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s-MX" sz="2400" b="1" dirty="0" smtClean="0">
              <a:solidFill>
                <a:schemeClr val="bg1"/>
              </a:solidFill>
            </a:endParaRPr>
          </a:p>
          <a:p>
            <a:pPr algn="ctr"/>
            <a:r>
              <a:rPr lang="es-MX" sz="2400" b="1" i="1" dirty="0" smtClean="0">
                <a:solidFill>
                  <a:schemeClr val="bg1"/>
                </a:solidFill>
              </a:rPr>
              <a:t>Aedes </a:t>
            </a:r>
            <a:r>
              <a:rPr lang="es-MX" sz="2400" b="1" i="1" dirty="0" err="1" smtClean="0">
                <a:solidFill>
                  <a:schemeClr val="bg1"/>
                </a:solidFill>
              </a:rPr>
              <a:t>albopictus</a:t>
            </a:r>
            <a:r>
              <a:rPr lang="es-MX" sz="2400" b="1" dirty="0" smtClean="0">
                <a:solidFill>
                  <a:schemeClr val="bg1"/>
                </a:solidFill>
              </a:rPr>
              <a:t> en 22 estados</a:t>
            </a:r>
          </a:p>
          <a:p>
            <a:pPr algn="ctr"/>
            <a:endParaRPr lang="es-MX" sz="2400" b="1" dirty="0">
              <a:solidFill>
                <a:schemeClr val="bg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787857" y="383528"/>
            <a:ext cx="7246961" cy="6537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15 Rectángulo"/>
          <p:cNvSpPr/>
          <p:nvPr/>
        </p:nvSpPr>
        <p:spPr>
          <a:xfrm>
            <a:off x="1591518" y="198862"/>
            <a:ext cx="899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DISTRIBUCIÓN ESPACIAL DE VECTORES: MÉXICO</a:t>
            </a:r>
            <a:endParaRPr lang="es-MX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97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840" y="3765384"/>
            <a:ext cx="4024778" cy="308147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473" y="3584222"/>
            <a:ext cx="5160508" cy="330312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632847" y="889135"/>
            <a:ext cx="3535680" cy="120032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s-MX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just"/>
            <a:r>
              <a:rPr lang="es-MX" b="1" i="1" dirty="0" smtClean="0">
                <a:solidFill>
                  <a:schemeClr val="bg1">
                    <a:lumMod val="95000"/>
                  </a:schemeClr>
                </a:solidFill>
              </a:rPr>
              <a:t>Ae. aegypti</a:t>
            </a:r>
            <a:r>
              <a:rPr lang="es-MX" i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en 48 municipios del estado</a:t>
            </a:r>
          </a:p>
          <a:p>
            <a:pPr algn="just"/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16573" y="4276795"/>
            <a:ext cx="2431972" cy="120032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>
            <a:defPPr>
              <a:defRPr lang="es-MX"/>
            </a:defPPr>
            <a:lvl1pPr algn="just">
              <a:defRPr i="1"/>
            </a:lvl1pPr>
          </a:lstStyle>
          <a:p>
            <a:r>
              <a:rPr lang="es-MX" b="1" dirty="0" err="1" smtClean="0">
                <a:solidFill>
                  <a:schemeClr val="bg1">
                    <a:lumMod val="95000"/>
                  </a:schemeClr>
                </a:solidFill>
              </a:rPr>
              <a:t>Ae</a:t>
            </a:r>
            <a:r>
              <a:rPr lang="es-MX" b="1" dirty="0">
                <a:solidFill>
                  <a:schemeClr val="bg1">
                    <a:lumMod val="95000"/>
                  </a:schemeClr>
                </a:solidFill>
              </a:rPr>
              <a:t>. albopictus</a:t>
            </a:r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MX" i="0" dirty="0" smtClean="0">
                <a:solidFill>
                  <a:schemeClr val="bg1">
                    <a:lumMod val="95000"/>
                  </a:schemeClr>
                </a:solidFill>
              </a:rPr>
              <a:t>pasó de estar en 3 (2010) a 33 </a:t>
            </a:r>
            <a:r>
              <a:rPr lang="es-MX" i="0" dirty="0">
                <a:solidFill>
                  <a:schemeClr val="bg1">
                    <a:lumMod val="95000"/>
                  </a:schemeClr>
                </a:solidFill>
              </a:rPr>
              <a:t>municipios del </a:t>
            </a:r>
            <a:r>
              <a:rPr lang="es-MX" i="0" dirty="0" smtClean="0">
                <a:solidFill>
                  <a:schemeClr val="bg1">
                    <a:lumMod val="95000"/>
                  </a:schemeClr>
                </a:solidFill>
              </a:rPr>
              <a:t>estado en 2018</a:t>
            </a:r>
            <a:endParaRPr lang="es-MX" i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15 Rectángulo"/>
          <p:cNvSpPr/>
          <p:nvPr/>
        </p:nvSpPr>
        <p:spPr>
          <a:xfrm>
            <a:off x="1591518" y="198862"/>
            <a:ext cx="899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DISTRIBUCIÓN ESPACIAL DE VECTORES: SAN LUIS POTOSI</a:t>
            </a:r>
            <a:endParaRPr lang="es-MX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25751" y="6223378"/>
            <a:ext cx="52015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/>
              <a:t>FUENTE: </a:t>
            </a:r>
            <a:r>
              <a:rPr lang="es-MX" sz="1200" b="1" dirty="0" err="1" smtClean="0"/>
              <a:t>UIEB´s</a:t>
            </a:r>
            <a:r>
              <a:rPr lang="es-MX" sz="1200" b="1" dirty="0" smtClean="0"/>
              <a:t> SLP</a:t>
            </a:r>
            <a:endParaRPr lang="es-MX" sz="1200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395" y="604111"/>
            <a:ext cx="4000951" cy="306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17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585" y="1600201"/>
            <a:ext cx="6115049" cy="484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3" name="Rectangle 13"/>
          <p:cNvSpPr>
            <a:spLocks noChangeArrowheads="1"/>
          </p:cNvSpPr>
          <p:nvPr/>
        </p:nvSpPr>
        <p:spPr bwMode="auto">
          <a:xfrm>
            <a:off x="4182534" y="5054601"/>
            <a:ext cx="3443817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s-MX" sz="700">
                <a:solidFill>
                  <a:srgbClr val="000000"/>
                </a:solidFill>
                <a:latin typeface="Miriad web" charset="0"/>
              </a:rPr>
              <a:t>Modified from: www.biotechpestcontrols.com</a:t>
            </a:r>
          </a:p>
        </p:txBody>
      </p:sp>
      <p:sp>
        <p:nvSpPr>
          <p:cNvPr id="97287" name="19 Título"/>
          <p:cNvSpPr>
            <a:spLocks noGrp="1"/>
          </p:cNvSpPr>
          <p:nvPr>
            <p:ph type="title"/>
          </p:nvPr>
        </p:nvSpPr>
        <p:spPr>
          <a:xfrm>
            <a:off x="1446657" y="228600"/>
            <a:ext cx="9341356" cy="990600"/>
          </a:xfrm>
        </p:spPr>
        <p:txBody>
          <a:bodyPr/>
          <a:lstStyle/>
          <a:p>
            <a:pPr algn="ctr" eaLnBrk="1" hangingPunct="1"/>
            <a:r>
              <a:rPr lang="es-ES" altLang="zh-CN" sz="25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ea typeface="SimSun" pitchFamily="2" charset="-122"/>
              </a:rPr>
              <a:t>¿Cómo transforma esta evidencia las estrategias que se usan y/o proponen actualmente?</a:t>
            </a:r>
            <a:endParaRPr lang="en-US" altLang="es-MX" sz="2500" b="1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  <a:ea typeface="SimSun" pitchFamily="2" charset="-122"/>
            </a:endParaRPr>
          </a:p>
        </p:txBody>
      </p:sp>
      <p:pic>
        <p:nvPicPr>
          <p:cNvPr id="97289" name="Picture 19" descr="http://www.mordialloccluster.vic.edu.au/images/jpgs/Human_Bod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0400" y="1981200"/>
            <a:ext cx="26416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90" name="AutoShape 22"/>
          <p:cNvSpPr>
            <a:spLocks noChangeArrowheads="1"/>
          </p:cNvSpPr>
          <p:nvPr/>
        </p:nvSpPr>
        <p:spPr bwMode="auto">
          <a:xfrm>
            <a:off x="8026401" y="3276601"/>
            <a:ext cx="2036233" cy="665163"/>
          </a:xfrm>
          <a:prstGeom prst="rightArrow">
            <a:avLst>
              <a:gd name="adj1" fmla="val 43009"/>
              <a:gd name="adj2" fmla="val 6237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s-ES" altLang="es-MX" sz="1800">
              <a:latin typeface="Miriad web" charset="0"/>
            </a:endParaRPr>
          </a:p>
        </p:txBody>
      </p:sp>
      <p:sp>
        <p:nvSpPr>
          <p:cNvPr id="2" name="1 Flecha derecha"/>
          <p:cNvSpPr/>
          <p:nvPr/>
        </p:nvSpPr>
        <p:spPr>
          <a:xfrm>
            <a:off x="6262158" y="1733266"/>
            <a:ext cx="2946400" cy="65509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Flecha derecha"/>
          <p:cNvSpPr/>
          <p:nvPr/>
        </p:nvSpPr>
        <p:spPr>
          <a:xfrm>
            <a:off x="6864942" y="5284018"/>
            <a:ext cx="2946400" cy="65509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Flecha derecha"/>
          <p:cNvSpPr/>
          <p:nvPr/>
        </p:nvSpPr>
        <p:spPr>
          <a:xfrm>
            <a:off x="4381006" y="3305058"/>
            <a:ext cx="1992498" cy="65509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258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97143" y="846822"/>
            <a:ext cx="1160678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TIENE COMO FINALIDAD</a:t>
            </a:r>
            <a:r>
              <a:rPr lang="es-E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:</a:t>
            </a:r>
            <a:endParaRPr lang="es-ES" sz="24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just">
              <a:defRPr/>
            </a:pPr>
            <a:endParaRPr lang="es-ES" sz="1600" dirty="0">
              <a:latin typeface="Calibri" pitchFamily="34" charset="0"/>
            </a:endParaRPr>
          </a:p>
          <a:p>
            <a:pPr marL="342900" indent="-342900" algn="just">
              <a:buSzPct val="110000"/>
              <a:buFont typeface="Arial" panose="020B0604020202020204" pitchFamily="34" charset="0"/>
              <a:buChar char="•"/>
              <a:defRPr/>
            </a:pPr>
            <a:r>
              <a:rPr lang="es-ES" sz="2200" b="1" dirty="0">
                <a:latin typeface="Calibri" pitchFamily="34" charset="0"/>
              </a:rPr>
              <a:t>Estimar la densidad o de la abundancia de la población de vectores</a:t>
            </a:r>
            <a:r>
              <a:rPr lang="es-ES" sz="2200" dirty="0">
                <a:latin typeface="Calibri" pitchFamily="34" charset="0"/>
              </a:rPr>
              <a:t>, (etapas, lugares, estaciones año</a:t>
            </a:r>
            <a:r>
              <a:rPr lang="es-ES" sz="2200" dirty="0" smtClean="0">
                <a:latin typeface="Calibri" pitchFamily="34" charset="0"/>
              </a:rPr>
              <a:t>)</a:t>
            </a:r>
          </a:p>
          <a:p>
            <a:pPr marL="342900" indent="-342900" algn="just">
              <a:buSzPct val="110000"/>
              <a:buFont typeface="Arial" panose="020B0604020202020204" pitchFamily="34" charset="0"/>
              <a:buChar char="•"/>
              <a:defRPr/>
            </a:pPr>
            <a:endParaRPr lang="es-ES" sz="2200" dirty="0">
              <a:latin typeface="Calibri" pitchFamily="34" charset="0"/>
            </a:endParaRPr>
          </a:p>
          <a:p>
            <a:pPr marL="342900" indent="-342900" algn="just">
              <a:buSzPct val="110000"/>
              <a:buFont typeface="Arial" panose="020B0604020202020204" pitchFamily="34" charset="0"/>
              <a:buChar char="•"/>
              <a:defRPr/>
            </a:pPr>
            <a:r>
              <a:rPr lang="es-ES" sz="2200" dirty="0">
                <a:latin typeface="Calibri" pitchFamily="34" charset="0"/>
              </a:rPr>
              <a:t>Realizar reconocimiento geográfico, </a:t>
            </a:r>
            <a:r>
              <a:rPr lang="es-ES" sz="2200" b="1" dirty="0">
                <a:latin typeface="Calibri" pitchFamily="34" charset="0"/>
              </a:rPr>
              <a:t>muestreos entomológicos </a:t>
            </a:r>
            <a:r>
              <a:rPr lang="pt-BR" sz="2200" b="1" dirty="0">
                <a:latin typeface="Calibri" panose="020F0502020204030204" pitchFamily="34" charset="0"/>
              </a:rPr>
              <a:t>para </a:t>
            </a:r>
            <a:r>
              <a:rPr lang="pt-BR" sz="2200" b="1" dirty="0" err="1">
                <a:latin typeface="Calibri" panose="020F0502020204030204" pitchFamily="34" charset="0"/>
              </a:rPr>
              <a:t>ubicar</a:t>
            </a:r>
            <a:r>
              <a:rPr lang="pt-BR" sz="2200" b="1" dirty="0">
                <a:latin typeface="Calibri" panose="020F0502020204030204" pitchFamily="34" charset="0"/>
              </a:rPr>
              <a:t> </a:t>
            </a:r>
            <a:r>
              <a:rPr lang="pt-BR" sz="2200" b="1" dirty="0" err="1">
                <a:latin typeface="Calibri" panose="020F0502020204030204" pitchFamily="34" charset="0"/>
              </a:rPr>
              <a:t>criaderos</a:t>
            </a:r>
            <a:r>
              <a:rPr lang="pt-BR" sz="2200" b="1" dirty="0">
                <a:latin typeface="Calibri" panose="020F0502020204030204" pitchFamily="34" charset="0"/>
              </a:rPr>
              <a:t> o </a:t>
            </a:r>
            <a:r>
              <a:rPr lang="pt-BR" sz="2200" b="1" dirty="0" err="1">
                <a:latin typeface="Calibri" panose="020F0502020204030204" pitchFamily="34" charset="0"/>
              </a:rPr>
              <a:t>refugios</a:t>
            </a:r>
            <a:r>
              <a:rPr lang="pt-BR" sz="2200" b="1" dirty="0">
                <a:latin typeface="Calibri" panose="020F0502020204030204" pitchFamily="34" charset="0"/>
              </a:rPr>
              <a:t> </a:t>
            </a:r>
            <a:r>
              <a:rPr lang="pt-BR" sz="2200" b="1" dirty="0" err="1" smtClean="0">
                <a:latin typeface="Calibri" panose="020F0502020204030204" pitchFamily="34" charset="0"/>
              </a:rPr>
              <a:t>naturales</a:t>
            </a:r>
            <a:endParaRPr lang="pt-BR" sz="2200" b="1" dirty="0" smtClean="0">
              <a:latin typeface="Calibri" panose="020F0502020204030204" pitchFamily="34" charset="0"/>
            </a:endParaRPr>
          </a:p>
          <a:p>
            <a:pPr algn="just">
              <a:buSzPct val="110000"/>
              <a:defRPr/>
            </a:pPr>
            <a:endParaRPr lang="es-ES" sz="2200" dirty="0">
              <a:latin typeface="Calibri" pitchFamily="34" charset="0"/>
            </a:endParaRPr>
          </a:p>
          <a:p>
            <a:pPr marL="342900" indent="-342900" algn="just">
              <a:buSzPct val="110000"/>
              <a:buFont typeface="Arial" panose="020B0604020202020204" pitchFamily="34" charset="0"/>
              <a:buChar char="•"/>
              <a:defRPr/>
            </a:pPr>
            <a:r>
              <a:rPr lang="es-ES" sz="2200" b="1" dirty="0" smtClean="0">
                <a:latin typeface="Calibri" pitchFamily="34" charset="0"/>
              </a:rPr>
              <a:t>Evaluar </a:t>
            </a:r>
            <a:r>
              <a:rPr lang="es-ES" sz="2200" b="1" dirty="0">
                <a:latin typeface="Calibri" pitchFamily="34" charset="0"/>
              </a:rPr>
              <a:t>la eficacia de las acciones </a:t>
            </a:r>
            <a:r>
              <a:rPr lang="es-ES" sz="2200" dirty="0">
                <a:latin typeface="Calibri" pitchFamily="34" charset="0"/>
              </a:rPr>
              <a:t>y los productos insecticidas empleados (dosis óptimas, </a:t>
            </a:r>
            <a:r>
              <a:rPr lang="es-ES" sz="2200" dirty="0" smtClean="0">
                <a:latin typeface="Calibri" pitchFamily="34" charset="0"/>
              </a:rPr>
              <a:t>residualidad)</a:t>
            </a:r>
          </a:p>
          <a:p>
            <a:pPr marL="342900" indent="-342900" algn="just">
              <a:buSzPct val="110000"/>
              <a:buFont typeface="Arial" panose="020B0604020202020204" pitchFamily="34" charset="0"/>
              <a:buChar char="•"/>
              <a:defRPr/>
            </a:pPr>
            <a:endParaRPr lang="es-ES" sz="2200" dirty="0">
              <a:latin typeface="Calibri" pitchFamily="34" charset="0"/>
            </a:endParaRPr>
          </a:p>
          <a:p>
            <a:pPr marL="342900" indent="-342900" algn="just">
              <a:buSzPct val="110000"/>
              <a:buFont typeface="Arial" panose="020B0604020202020204" pitchFamily="34" charset="0"/>
              <a:buChar char="•"/>
              <a:defRPr/>
            </a:pPr>
            <a:r>
              <a:rPr lang="es-ES" sz="2200" b="1" dirty="0" smtClean="0">
                <a:latin typeface="Calibri" pitchFamily="34" charset="0"/>
              </a:rPr>
              <a:t>Monitorear </a:t>
            </a:r>
            <a:r>
              <a:rPr lang="es-ES" sz="2200" b="1" dirty="0">
                <a:latin typeface="Calibri" pitchFamily="34" charset="0"/>
              </a:rPr>
              <a:t>resistencia de los vectores a insecticidas </a:t>
            </a:r>
            <a:r>
              <a:rPr lang="es-ES" sz="2200" dirty="0">
                <a:latin typeface="Calibri" pitchFamily="34" charset="0"/>
              </a:rPr>
              <a:t>y valorar el rendimiento de los equipos con los que se aplican.</a:t>
            </a:r>
            <a:endParaRPr lang="es-MX" sz="2200" dirty="0">
              <a:latin typeface="Calibri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101745" y="198862"/>
            <a:ext cx="79975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VIGILANCIA ENTOMOLÓGICA DE </a:t>
            </a:r>
            <a:r>
              <a:rPr lang="pt-BR" i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AEDES AEGYPTI</a:t>
            </a: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endParaRPr lang="es-MX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Imagen 1" descr="IMG_014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99" y="5228518"/>
            <a:ext cx="2095909" cy="15719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219" y="5073401"/>
            <a:ext cx="2372210" cy="1784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411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9" name="17 Grupo"/>
          <p:cNvGrpSpPr>
            <a:grpSpLocks/>
          </p:cNvGrpSpPr>
          <p:nvPr/>
        </p:nvGrpSpPr>
        <p:grpSpPr bwMode="auto">
          <a:xfrm>
            <a:off x="857251" y="1357313"/>
            <a:ext cx="10478644" cy="4843462"/>
            <a:chOff x="642910" y="1357298"/>
            <a:chExt cx="7859036" cy="4843463"/>
          </a:xfrm>
        </p:grpSpPr>
        <p:pic>
          <p:nvPicPr>
            <p:cNvPr id="60422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4546" y="1357298"/>
              <a:ext cx="4586287" cy="4843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423" name="Rectangle 13"/>
            <p:cNvSpPr>
              <a:spLocks noChangeArrowheads="1"/>
            </p:cNvSpPr>
            <p:nvPr/>
          </p:nvSpPr>
          <p:spPr bwMode="auto">
            <a:xfrm>
              <a:off x="4714876" y="5857892"/>
              <a:ext cx="2582863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s-MX" sz="700">
                  <a:solidFill>
                    <a:srgbClr val="000000"/>
                  </a:solidFill>
                  <a:latin typeface="Miriad web" charset="0"/>
                </a:rPr>
                <a:t>Modified from: www.biotechpestcontrols.com</a:t>
              </a:r>
            </a:p>
          </p:txBody>
        </p:sp>
        <p:sp>
          <p:nvSpPr>
            <p:cNvPr id="60424" name="AutoShape 15"/>
            <p:cNvSpPr>
              <a:spLocks noChangeArrowheads="1"/>
            </p:cNvSpPr>
            <p:nvPr/>
          </p:nvSpPr>
          <p:spPr bwMode="auto">
            <a:xfrm>
              <a:off x="5143504" y="3071810"/>
              <a:ext cx="1144588" cy="993775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8051" y="17301"/>
                  </a:moveTo>
                  <a:cubicBezTo>
                    <a:pt x="19653" y="15514"/>
                    <a:pt x="20539" y="13199"/>
                    <a:pt x="20539" y="10800"/>
                  </a:cubicBezTo>
                  <a:cubicBezTo>
                    <a:pt x="20539" y="5421"/>
                    <a:pt x="16178" y="1061"/>
                    <a:pt x="10800" y="1061"/>
                  </a:cubicBezTo>
                  <a:cubicBezTo>
                    <a:pt x="8400" y="1060"/>
                    <a:pt x="6085" y="1946"/>
                    <a:pt x="4298" y="3548"/>
                  </a:cubicBezTo>
                  <a:close/>
                  <a:moveTo>
                    <a:pt x="3548" y="4298"/>
                  </a:moveTo>
                  <a:cubicBezTo>
                    <a:pt x="1946" y="6085"/>
                    <a:pt x="1061" y="8400"/>
                    <a:pt x="1061" y="10799"/>
                  </a:cubicBezTo>
                  <a:cubicBezTo>
                    <a:pt x="1061" y="16178"/>
                    <a:pt x="5421" y="20539"/>
                    <a:pt x="10800" y="20539"/>
                  </a:cubicBezTo>
                  <a:cubicBezTo>
                    <a:pt x="13199" y="20539"/>
                    <a:pt x="15514" y="19653"/>
                    <a:pt x="17301" y="18051"/>
                  </a:cubicBezTo>
                  <a:close/>
                </a:path>
              </a:pathLst>
            </a:custGeom>
            <a:solidFill>
              <a:srgbClr val="FF0000">
                <a:alpha val="50195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s-MX" altLang="es-MX" sz="1800"/>
            </a:p>
          </p:txBody>
        </p:sp>
        <p:pic>
          <p:nvPicPr>
            <p:cNvPr id="60425" name="Picture 3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1538" y="1500174"/>
              <a:ext cx="1429090" cy="1964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426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910" y="3929066"/>
              <a:ext cx="2000262" cy="1500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427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3120" y="4566065"/>
              <a:ext cx="1928826" cy="1293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428" name="AutoShape 15"/>
            <p:cNvSpPr>
              <a:spLocks noChangeArrowheads="1"/>
            </p:cNvSpPr>
            <p:nvPr/>
          </p:nvSpPr>
          <p:spPr bwMode="auto">
            <a:xfrm>
              <a:off x="2928926" y="3286124"/>
              <a:ext cx="1144588" cy="993775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8051" y="17301"/>
                  </a:moveTo>
                  <a:cubicBezTo>
                    <a:pt x="19653" y="15514"/>
                    <a:pt x="20539" y="13199"/>
                    <a:pt x="20539" y="10800"/>
                  </a:cubicBezTo>
                  <a:cubicBezTo>
                    <a:pt x="20539" y="5421"/>
                    <a:pt x="16178" y="1061"/>
                    <a:pt x="10800" y="1061"/>
                  </a:cubicBezTo>
                  <a:cubicBezTo>
                    <a:pt x="8400" y="1060"/>
                    <a:pt x="6085" y="1946"/>
                    <a:pt x="4298" y="3548"/>
                  </a:cubicBezTo>
                  <a:close/>
                  <a:moveTo>
                    <a:pt x="3548" y="4298"/>
                  </a:moveTo>
                  <a:cubicBezTo>
                    <a:pt x="1946" y="6085"/>
                    <a:pt x="1061" y="8400"/>
                    <a:pt x="1061" y="10799"/>
                  </a:cubicBezTo>
                  <a:cubicBezTo>
                    <a:pt x="1061" y="16178"/>
                    <a:pt x="5421" y="20539"/>
                    <a:pt x="10800" y="20539"/>
                  </a:cubicBezTo>
                  <a:cubicBezTo>
                    <a:pt x="13199" y="20539"/>
                    <a:pt x="15514" y="19653"/>
                    <a:pt x="17301" y="18051"/>
                  </a:cubicBezTo>
                  <a:close/>
                </a:path>
              </a:pathLst>
            </a:custGeom>
            <a:solidFill>
              <a:srgbClr val="FF0000">
                <a:alpha val="50195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s-MX" altLang="es-MX" sz="1800"/>
            </a:p>
          </p:txBody>
        </p:sp>
      </p:grpSp>
      <p:sp>
        <p:nvSpPr>
          <p:cNvPr id="60420" name="AutoShape 15"/>
          <p:cNvSpPr>
            <a:spLocks noChangeArrowheads="1"/>
          </p:cNvSpPr>
          <p:nvPr/>
        </p:nvSpPr>
        <p:spPr bwMode="auto">
          <a:xfrm>
            <a:off x="5524500" y="4929189"/>
            <a:ext cx="1526117" cy="9937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8051" y="17301"/>
                </a:moveTo>
                <a:cubicBezTo>
                  <a:pt x="19653" y="15514"/>
                  <a:pt x="20539" y="13199"/>
                  <a:pt x="20539" y="10800"/>
                </a:cubicBezTo>
                <a:cubicBezTo>
                  <a:pt x="20539" y="5421"/>
                  <a:pt x="16178" y="1061"/>
                  <a:pt x="10800" y="1061"/>
                </a:cubicBezTo>
                <a:cubicBezTo>
                  <a:pt x="8400" y="1060"/>
                  <a:pt x="6085" y="1946"/>
                  <a:pt x="4298" y="3548"/>
                </a:cubicBezTo>
                <a:close/>
                <a:moveTo>
                  <a:pt x="3548" y="4298"/>
                </a:moveTo>
                <a:cubicBezTo>
                  <a:pt x="1946" y="6085"/>
                  <a:pt x="1061" y="8400"/>
                  <a:pt x="1061" y="10799"/>
                </a:cubicBezTo>
                <a:cubicBezTo>
                  <a:pt x="1061" y="16178"/>
                  <a:pt x="5421" y="20539"/>
                  <a:pt x="10800" y="20539"/>
                </a:cubicBezTo>
                <a:cubicBezTo>
                  <a:pt x="13199" y="20539"/>
                  <a:pt x="15514" y="19653"/>
                  <a:pt x="17301" y="18051"/>
                </a:cubicBezTo>
                <a:close/>
              </a:path>
            </a:pathLst>
          </a:custGeom>
          <a:solidFill>
            <a:srgbClr val="FF000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s-MX" altLang="es-MX" sz="1800"/>
          </a:p>
        </p:txBody>
      </p:sp>
      <p:sp>
        <p:nvSpPr>
          <p:cNvPr id="14" name="AutoShape 15"/>
          <p:cNvSpPr>
            <a:spLocks noChangeArrowheads="1"/>
          </p:cNvSpPr>
          <p:nvPr/>
        </p:nvSpPr>
        <p:spPr bwMode="auto">
          <a:xfrm>
            <a:off x="5099681" y="1272561"/>
            <a:ext cx="1526107" cy="9937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8051" y="17301"/>
                </a:moveTo>
                <a:cubicBezTo>
                  <a:pt x="19653" y="15514"/>
                  <a:pt x="20539" y="13199"/>
                  <a:pt x="20539" y="10800"/>
                </a:cubicBezTo>
                <a:cubicBezTo>
                  <a:pt x="20539" y="5421"/>
                  <a:pt x="16178" y="1061"/>
                  <a:pt x="10800" y="1061"/>
                </a:cubicBezTo>
                <a:cubicBezTo>
                  <a:pt x="8400" y="1060"/>
                  <a:pt x="6085" y="1946"/>
                  <a:pt x="4298" y="3548"/>
                </a:cubicBezTo>
                <a:close/>
                <a:moveTo>
                  <a:pt x="3548" y="4298"/>
                </a:moveTo>
                <a:cubicBezTo>
                  <a:pt x="1946" y="6085"/>
                  <a:pt x="1061" y="8400"/>
                  <a:pt x="1061" y="10799"/>
                </a:cubicBezTo>
                <a:cubicBezTo>
                  <a:pt x="1061" y="16178"/>
                  <a:pt x="5421" y="20539"/>
                  <a:pt x="10800" y="20539"/>
                </a:cubicBezTo>
                <a:cubicBezTo>
                  <a:pt x="13199" y="20539"/>
                  <a:pt x="15514" y="19653"/>
                  <a:pt x="17301" y="18051"/>
                </a:cubicBezTo>
                <a:close/>
              </a:path>
            </a:pathLst>
          </a:custGeom>
          <a:solidFill>
            <a:srgbClr val="FF000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s-MX" altLang="es-MX" sz="1800"/>
          </a:p>
        </p:txBody>
      </p:sp>
      <p:sp>
        <p:nvSpPr>
          <p:cNvPr id="13" name="19 Título"/>
          <p:cNvSpPr>
            <a:spLocks noGrp="1"/>
          </p:cNvSpPr>
          <p:nvPr>
            <p:ph type="title"/>
          </p:nvPr>
        </p:nvSpPr>
        <p:spPr>
          <a:xfrm>
            <a:off x="1446657" y="228600"/>
            <a:ext cx="9341356" cy="990600"/>
          </a:xfrm>
        </p:spPr>
        <p:txBody>
          <a:bodyPr/>
          <a:lstStyle/>
          <a:p>
            <a:pPr algn="ctr" eaLnBrk="1" hangingPunct="1"/>
            <a:r>
              <a:rPr lang="es-ES" altLang="zh-CN" sz="25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ea typeface="SimSun" pitchFamily="2" charset="-122"/>
              </a:rPr>
              <a:t>¿Cómo transforma esta evidencia las estrategias que se usan y/o proponen actualmente?</a:t>
            </a:r>
            <a:endParaRPr lang="en-US" altLang="es-MX" sz="2500" b="1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674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5 Imagen" descr="mosquito- Aedes aegypti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150" y="357166"/>
            <a:ext cx="8667777" cy="65008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679995" y="479998"/>
            <a:ext cx="6840537" cy="950912"/>
          </a:xfrm>
          <a:prstGeom prst="rect">
            <a:avLst/>
          </a:prstGeom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s-ES" sz="3600" b="1" i="1" kern="10" dirty="0">
                <a:ln w="900" cmpd="sng">
                  <a:solidFill>
                    <a:schemeClr val="bg2">
                      <a:lumMod val="60000"/>
                      <a:lumOff val="40000"/>
                      <a:alpha val="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/>
                <a:cs typeface="Arial" charset="0"/>
              </a:rPr>
              <a:t>GRACIAS !!!</a:t>
            </a:r>
          </a:p>
        </p:txBody>
      </p:sp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>
            <a:off x="4622242" y="5572140"/>
            <a:ext cx="5572164" cy="808036"/>
          </a:xfrm>
          <a:prstGeom prst="rect">
            <a:avLst/>
          </a:prstGeom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s-ES" sz="3600" b="1" i="1" kern="10" dirty="0">
                <a:ln w="900" cmpd="sng">
                  <a:solidFill>
                    <a:schemeClr val="bg2">
                      <a:lumMod val="60000"/>
                      <a:lumOff val="40000"/>
                      <a:alpha val="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/>
                <a:cs typeface="Arial" charset="0"/>
              </a:rPr>
              <a:t>DR. JUAN FRANCISCO MARTÍNEZ PERALES</a:t>
            </a:r>
          </a:p>
          <a:p>
            <a:pPr algn="ctr">
              <a:defRPr/>
            </a:pPr>
            <a:r>
              <a:rPr lang="es-ES" sz="3600" b="1" i="1" kern="10" dirty="0" smtClean="0">
                <a:ln w="900" cmpd="sng">
                  <a:solidFill>
                    <a:schemeClr val="bg2">
                      <a:lumMod val="60000"/>
                      <a:lumOff val="40000"/>
                      <a:alpha val="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/>
                <a:cs typeface="Arial" charset="0"/>
              </a:rPr>
              <a:t>vectorestatal@hotmail.com</a:t>
            </a:r>
            <a:endParaRPr lang="es-ES" sz="3600" b="1" i="1" kern="10" dirty="0">
              <a:ln w="900" cmpd="sng">
                <a:solidFill>
                  <a:schemeClr val="bg2">
                    <a:lumMod val="60000"/>
                    <a:lumOff val="40000"/>
                    <a:alpha val="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Black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56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>
            <a:spLocks noGrp="1"/>
          </p:cNvSpPr>
          <p:nvPr>
            <p:ph sz="quarter" idx="1"/>
          </p:nvPr>
        </p:nvSpPr>
        <p:spPr>
          <a:xfrm>
            <a:off x="272759" y="1223569"/>
            <a:ext cx="11655552" cy="4937125"/>
          </a:xfrm>
        </p:spPr>
        <p:txBody>
          <a:bodyPr/>
          <a:lstStyle/>
          <a:p>
            <a:pPr marL="273050" lvl="1" eaLnBrk="1" hangingPunct="1">
              <a:lnSpc>
                <a:spcPct val="80000"/>
              </a:lnSpc>
              <a:spcBef>
                <a:spcPts val="600"/>
              </a:spcBef>
            </a:pPr>
            <a:r>
              <a:rPr lang="es-ES" altLang="es-MX" dirty="0" smtClean="0">
                <a:ea typeface="ＭＳ Ｐゴシック" pitchFamily="34" charset="-128"/>
              </a:rPr>
              <a:t>Proceso cuantitativo, basado en </a:t>
            </a:r>
            <a:r>
              <a:rPr lang="es-ES" alt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 pitchFamily="34" charset="-128"/>
              </a:rPr>
              <a:t>indicadores</a:t>
            </a:r>
            <a:r>
              <a:rPr lang="es-ES" altLang="es-MX" b="1" dirty="0" smtClean="0">
                <a:ea typeface="ＭＳ Ｐゴシック" pitchFamily="34" charset="-128"/>
              </a:rPr>
              <a:t> </a:t>
            </a:r>
            <a:r>
              <a:rPr lang="es-ES" altLang="es-MX" dirty="0" smtClean="0">
                <a:solidFill>
                  <a:schemeClr val="tx1"/>
                </a:solidFill>
                <a:ea typeface="ＭＳ Ｐゴシック" pitchFamily="34" charset="-128"/>
              </a:rPr>
              <a:t>de las poblaciones de </a:t>
            </a:r>
            <a:r>
              <a:rPr lang="es-ES" altLang="es-MX" i="1" dirty="0" smtClean="0">
                <a:solidFill>
                  <a:schemeClr val="tx1"/>
                </a:solidFill>
                <a:ea typeface="ＭＳ Ｐゴシック" pitchFamily="34" charset="-128"/>
              </a:rPr>
              <a:t>Aedes:</a:t>
            </a:r>
            <a:endParaRPr lang="es-ES" altLang="es-MX" dirty="0" smtClean="0">
              <a:ea typeface="ＭＳ Ｐゴシック" pitchFamily="34" charset="-128"/>
            </a:endParaRPr>
          </a:p>
          <a:p>
            <a:pPr marL="730250" lvl="2">
              <a:lnSpc>
                <a:spcPct val="80000"/>
              </a:lnSpc>
            </a:pPr>
            <a:r>
              <a:rPr lang="es-ES" altLang="es-MX" sz="1800" dirty="0" smtClean="0">
                <a:solidFill>
                  <a:schemeClr val="tx1"/>
                </a:solidFill>
                <a:ea typeface="ＭＳ Ｐゴシック" pitchFamily="34" charset="-128"/>
              </a:rPr>
              <a:t>presencia/distribución</a:t>
            </a:r>
          </a:p>
          <a:p>
            <a:pPr marL="730250" lvl="2">
              <a:lnSpc>
                <a:spcPct val="80000"/>
              </a:lnSpc>
            </a:pPr>
            <a:r>
              <a:rPr lang="es-ES" altLang="es-MX" sz="1800" dirty="0" smtClean="0">
                <a:solidFill>
                  <a:schemeClr val="tx1"/>
                </a:solidFill>
                <a:ea typeface="ＭＳ Ｐゴシック" pitchFamily="34" charset="-128"/>
              </a:rPr>
              <a:t>abundancia/densidad </a:t>
            </a:r>
          </a:p>
          <a:p>
            <a:pPr marL="273050" lvl="1" eaLnBrk="1" hangingPunct="1">
              <a:lnSpc>
                <a:spcPct val="80000"/>
              </a:lnSpc>
            </a:pPr>
            <a:endParaRPr lang="es-ES" altLang="es-MX" sz="1800" dirty="0" smtClean="0">
              <a:solidFill>
                <a:schemeClr val="tx1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s-ES" altLang="es-MX" sz="2400" dirty="0" smtClean="0">
                <a:ea typeface="ＭＳ Ｐゴシック" pitchFamily="34" charset="-128"/>
              </a:rPr>
              <a:t>Estimación de </a:t>
            </a:r>
            <a:r>
              <a:rPr lang="es-ES" altLang="es-MX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 pitchFamily="34" charset="-128"/>
              </a:rPr>
              <a:t>riesgos entomológicos de transmisión</a:t>
            </a:r>
            <a:r>
              <a:rPr lang="es-ES" altLang="es-MX" sz="2400" dirty="0" smtClean="0">
                <a:ea typeface="ＭＳ Ｐゴシック" pitchFamily="34" charset="-128"/>
              </a:rPr>
              <a:t> de los virus del dengue en espacio y tiempo. </a:t>
            </a:r>
          </a:p>
          <a:p>
            <a:pPr marL="273050" lvl="1" eaLnBrk="1" hangingPunct="1">
              <a:lnSpc>
                <a:spcPct val="80000"/>
              </a:lnSpc>
            </a:pPr>
            <a:endParaRPr lang="es-ES" altLang="es-MX" dirty="0" smtClean="0">
              <a:solidFill>
                <a:schemeClr val="tx1"/>
              </a:solidFill>
              <a:ea typeface="ＭＳ Ｐゴシック" pitchFamily="34" charset="-128"/>
            </a:endParaRPr>
          </a:p>
          <a:p>
            <a:pPr marL="273050" lvl="1" eaLnBrk="1" hangingPunct="1">
              <a:lnSpc>
                <a:spcPct val="80000"/>
              </a:lnSpc>
            </a:pPr>
            <a:r>
              <a:rPr lang="es-ES" altLang="es-MX" dirty="0" smtClean="0">
                <a:solidFill>
                  <a:schemeClr val="tx1"/>
                </a:solidFill>
                <a:ea typeface="ＭＳ Ｐゴシック" pitchFamily="34" charset="-128"/>
              </a:rPr>
              <a:t>Contempla (potencialmente) el muestreo periódico/sistemático de todas las fases del desarrollo del mosquito en las localidades consideradas de riesgo.</a:t>
            </a:r>
          </a:p>
          <a:p>
            <a:pPr marL="273050" lvl="1" eaLnBrk="1" hangingPunct="1">
              <a:lnSpc>
                <a:spcPct val="80000"/>
              </a:lnSpc>
            </a:pPr>
            <a:endParaRPr lang="es-ES" altLang="es-MX" dirty="0" smtClean="0">
              <a:solidFill>
                <a:schemeClr val="tx1"/>
              </a:solidFill>
              <a:ea typeface="ＭＳ Ｐゴシック" pitchFamily="34" charset="-128"/>
            </a:endParaRPr>
          </a:p>
          <a:p>
            <a:pPr marL="273050" lvl="1" eaLnBrk="1" hangingPunct="1">
              <a:lnSpc>
                <a:spcPct val="80000"/>
              </a:lnSpc>
            </a:pPr>
            <a:r>
              <a:rPr lang="es-ES" altLang="es-MX" dirty="0" smtClean="0">
                <a:solidFill>
                  <a:schemeClr val="tx1"/>
                </a:solidFill>
                <a:ea typeface="ＭＳ Ｐゴシック" pitchFamily="34" charset="-128"/>
              </a:rPr>
              <a:t>Con base en la </a:t>
            </a:r>
            <a:r>
              <a:rPr lang="es-ES" alt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 pitchFamily="34" charset="-128"/>
              </a:rPr>
              <a:t>ecología de las poblaciones del vector</a:t>
            </a:r>
            <a:r>
              <a:rPr lang="es-ES" altLang="es-MX" b="1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s-ES" altLang="es-MX" dirty="0" smtClean="0">
                <a:solidFill>
                  <a:schemeClr val="tx1"/>
                </a:solidFill>
                <a:ea typeface="ＭＳ Ｐゴシック" pitchFamily="34" charset="-128"/>
              </a:rPr>
              <a:t>debe:</a:t>
            </a:r>
          </a:p>
          <a:p>
            <a:pPr lvl="2" eaLnBrk="1" hangingPunct="1">
              <a:lnSpc>
                <a:spcPct val="80000"/>
              </a:lnSpc>
            </a:pPr>
            <a:r>
              <a:rPr lang="es-ES" altLang="es-MX" sz="1800" dirty="0" smtClean="0">
                <a:ea typeface="ＭＳ Ｐゴシック" pitchFamily="34" charset="-128"/>
              </a:rPr>
              <a:t>Informar para la </a:t>
            </a:r>
            <a:r>
              <a:rPr lang="es-ES" altLang="es-MX" sz="1800" b="1" dirty="0" smtClean="0">
                <a:ea typeface="ＭＳ Ｐゴシック" pitchFamily="34" charset="-128"/>
              </a:rPr>
              <a:t>toma de decisiones</a:t>
            </a:r>
          </a:p>
          <a:p>
            <a:pPr lvl="2" eaLnBrk="1" hangingPunct="1">
              <a:lnSpc>
                <a:spcPct val="80000"/>
              </a:lnSpc>
            </a:pPr>
            <a:r>
              <a:rPr lang="es-ES" altLang="es-MX" sz="1800" dirty="0" smtClean="0">
                <a:ea typeface="ＭＳ Ｐゴシック" pitchFamily="34" charset="-128"/>
              </a:rPr>
              <a:t>Dirigir </a:t>
            </a:r>
            <a:r>
              <a:rPr lang="es-ES" altLang="es-MX" sz="1800" b="1" dirty="0" smtClean="0">
                <a:ea typeface="ＭＳ Ｐゴシック" pitchFamily="34" charset="-128"/>
              </a:rPr>
              <a:t>intervenciones apropiadas </a:t>
            </a:r>
            <a:r>
              <a:rPr lang="es-ES" altLang="es-MX" sz="1800" dirty="0" smtClean="0">
                <a:ea typeface="ＭＳ Ｐゴシック" pitchFamily="34" charset="-128"/>
              </a:rPr>
              <a:t>y oportunas en las áreas endémicas a dengue</a:t>
            </a:r>
          </a:p>
          <a:p>
            <a:pPr lvl="2" eaLnBrk="1" hangingPunct="1">
              <a:lnSpc>
                <a:spcPct val="80000"/>
              </a:lnSpc>
            </a:pPr>
            <a:r>
              <a:rPr lang="es-ES" altLang="es-MX" sz="1800" b="1" dirty="0" smtClean="0">
                <a:ea typeface="ＭＳ Ｐゴシック" pitchFamily="34" charset="-128"/>
              </a:rPr>
              <a:t>Evaluar </a:t>
            </a:r>
            <a:r>
              <a:rPr lang="es-ES" altLang="es-MX" sz="1800" dirty="0" smtClean="0">
                <a:ea typeface="ＭＳ Ｐゴシック" pitchFamily="34" charset="-128"/>
              </a:rPr>
              <a:t>el impacto de éstas. </a:t>
            </a:r>
          </a:p>
          <a:p>
            <a:pPr marL="273050" lvl="1" eaLnBrk="1" hangingPunct="1">
              <a:lnSpc>
                <a:spcPct val="80000"/>
              </a:lnSpc>
            </a:pPr>
            <a:endParaRPr lang="es-ES" altLang="es-MX" dirty="0" smtClean="0">
              <a:solidFill>
                <a:schemeClr val="tx1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</a:pPr>
            <a:endParaRPr lang="es-ES" altLang="es-MX" sz="2400" dirty="0" smtClean="0">
              <a:ea typeface="ＭＳ Ｐゴシック" pitchFamily="34" charset="-128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552849" y="284206"/>
            <a:ext cx="79975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VIGILANCIA ENTOMOLÓGICA DE </a:t>
            </a:r>
            <a:r>
              <a:rPr lang="pt-BR" i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AEDES AEGYPTI</a:t>
            </a: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endParaRPr lang="es-MX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22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4 Marcador de contenido"/>
          <p:cNvGraphicFramePr>
            <a:graphicFrameLocks noGrp="1"/>
          </p:cNvGraphicFramePr>
          <p:nvPr>
            <p:ph sz="half" idx="4294967295"/>
          </p:nvPr>
        </p:nvGraphicFramePr>
        <p:xfrm>
          <a:off x="1238251" y="2286001"/>
          <a:ext cx="9906000" cy="1114425"/>
        </p:xfrm>
        <a:graphic>
          <a:graphicData uri="http://schemas.openxmlformats.org/drawingml/2006/table">
            <a:tbl>
              <a:tblPr/>
              <a:tblGrid>
                <a:gridCol w="38629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430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147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1pPr>
                      <a:lvl2pPr marL="37931725" indent="-37474525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6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ts val="300"/>
                        </a:spcBef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alt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  <a:cs typeface="Arial" pitchFamily="34" charset="0"/>
                        </a:rPr>
                        <a:t>INDICE DE CASA (ICP):</a:t>
                      </a:r>
                      <a:endParaRPr kumimoji="0" lang="en-GB" alt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34" charset="0"/>
                        <a:cs typeface="Arial" pitchFamily="34" charset="0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1pPr>
                      <a:lvl2pPr marL="37931725" indent="-37474525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6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ts val="300"/>
                        </a:spcBef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alt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  <a:cs typeface="Arial" pitchFamily="34" charset="0"/>
                        </a:rPr>
                        <a:t># CASAS POSITIVAS A L/CASAS VISITADAS X 100</a:t>
                      </a:r>
                      <a:endParaRPr kumimoji="0" lang="en-GB" altLang="es-MX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34" charset="0"/>
                        <a:cs typeface="Arial" pitchFamily="34" charset="0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147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1pPr>
                      <a:lvl2pPr marL="37931725" indent="-37474525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6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ts val="300"/>
                        </a:spcBef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alt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  <a:cs typeface="Arial" pitchFamily="34" charset="0"/>
                        </a:rPr>
                        <a:t>I. DE CONTENEDOR (IRP):</a:t>
                      </a:r>
                      <a:endParaRPr kumimoji="0" lang="en-GB" alt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34" charset="0"/>
                        <a:cs typeface="Arial" pitchFamily="34" charset="0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1pPr>
                      <a:lvl2pPr marL="37931725" indent="-37474525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6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ts val="300"/>
                        </a:spcBef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alt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  <a:cs typeface="Arial" pitchFamily="34" charset="0"/>
                        </a:rPr>
                        <a:t># CRIADEROS/CONTENEDORES EXAMINADOS X 100</a:t>
                      </a:r>
                      <a:endParaRPr kumimoji="0" lang="en-GB" altLang="es-MX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34" charset="0"/>
                        <a:cs typeface="Arial" pitchFamily="34" charset="0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147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1pPr>
                      <a:lvl2pPr marL="37931725" indent="-37474525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6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ts val="300"/>
                        </a:spcBef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alt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  <a:cs typeface="Arial" pitchFamily="34" charset="0"/>
                        </a:rPr>
                        <a:t>I. BRETEAU (BI):</a:t>
                      </a:r>
                      <a:endParaRPr kumimoji="0" lang="en-GB" altLang="es-MX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34" charset="0"/>
                        <a:cs typeface="Arial" pitchFamily="34" charset="0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1pPr>
                      <a:lvl2pPr marL="37931725" indent="-37474525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6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ts val="300"/>
                        </a:spcBef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Gill Sans MT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alt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4" charset="0"/>
                          <a:cs typeface="Arial" pitchFamily="34" charset="0"/>
                        </a:rPr>
                        <a:t># CRIADEROS +/CASAS VISITADAS X 100</a:t>
                      </a:r>
                      <a:endParaRPr kumimoji="0" lang="en-GB" altLang="es-MX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34" charset="0"/>
                        <a:cs typeface="Arial" pitchFamily="34" charset="0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" name="7 Rectángulo"/>
          <p:cNvSpPr>
            <a:spLocks noChangeArrowheads="1"/>
          </p:cNvSpPr>
          <p:nvPr/>
        </p:nvSpPr>
        <p:spPr bwMode="auto">
          <a:xfrm>
            <a:off x="682387" y="1357314"/>
            <a:ext cx="1076808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es-ES" altLang="es-MX" sz="2000" dirty="0" smtClean="0">
                <a:latin typeface="+mn-lt"/>
              </a:rPr>
              <a:t>Basada </a:t>
            </a:r>
            <a:r>
              <a:rPr lang="es-ES" altLang="es-MX" sz="2000" dirty="0">
                <a:latin typeface="+mn-lt"/>
              </a:rPr>
              <a:t>en índices de sitios/criaderos infestados (conocidos como los índices de </a:t>
            </a:r>
            <a:r>
              <a:rPr lang="es-ES" altLang="es-MX" sz="2000" i="1" dirty="0">
                <a:latin typeface="+mn-lt"/>
              </a:rPr>
              <a:t>Stegomyia</a:t>
            </a:r>
            <a:r>
              <a:rPr lang="es-ES" altLang="es-MX" sz="2000" dirty="0">
                <a:latin typeface="+mn-lt"/>
              </a:rPr>
              <a:t> tradicionales) para establecer “áreas” de riesgo de transmisión</a:t>
            </a:r>
          </a:p>
          <a:p>
            <a:pPr algn="just" eaLnBrk="1" hangingPunct="1"/>
            <a:endParaRPr lang="es-ES" altLang="es-MX" sz="2000" dirty="0">
              <a:latin typeface="+mn-lt"/>
            </a:endParaRPr>
          </a:p>
        </p:txBody>
      </p:sp>
      <p:sp>
        <p:nvSpPr>
          <p:cNvPr id="4" name="12 Rectángulo"/>
          <p:cNvSpPr>
            <a:spLocks noChangeArrowheads="1"/>
          </p:cNvSpPr>
          <p:nvPr/>
        </p:nvSpPr>
        <p:spPr bwMode="auto">
          <a:xfrm>
            <a:off x="476251" y="3786188"/>
            <a:ext cx="112395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20000"/>
              </a:spcBef>
              <a:buFont typeface="Wingdings" pitchFamily="2" charset="2"/>
              <a:buChar char="v"/>
            </a:pPr>
            <a:r>
              <a:rPr lang="es-ES" altLang="es-MX" sz="1600" b="1" dirty="0">
                <a:latin typeface="+mn-lt"/>
              </a:rPr>
              <a:t>Limitaciones:</a:t>
            </a:r>
          </a:p>
          <a:p>
            <a:pPr lvl="1" algn="just" eaLnBrk="1" hangingPunct="1">
              <a:spcBef>
                <a:spcPct val="20000"/>
              </a:spcBef>
              <a:buFont typeface="Wingdings" pitchFamily="2" charset="2"/>
              <a:buChar char="v"/>
            </a:pPr>
            <a:r>
              <a:rPr lang="es-ES" altLang="es-MX" sz="2000" dirty="0">
                <a:latin typeface="+mn-lt"/>
              </a:rPr>
              <a:t>Se basan en búsqueda de </a:t>
            </a:r>
            <a:r>
              <a:rPr lang="es-ES" alt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criaderos/fases inmaduras</a:t>
            </a:r>
            <a:r>
              <a:rPr lang="es-ES" altLang="es-MX" sz="2000" dirty="0">
                <a:latin typeface="+mn-lt"/>
              </a:rPr>
              <a:t> por lo que no representan una estimación confiable de las poblaciones de mosquitos adultos</a:t>
            </a:r>
            <a:r>
              <a:rPr lang="es-ES" altLang="es-MX" sz="2000" dirty="0" smtClean="0">
                <a:latin typeface="+mn-lt"/>
              </a:rPr>
              <a:t>.</a:t>
            </a:r>
          </a:p>
          <a:p>
            <a:pPr lvl="1" algn="just" eaLnBrk="1" hangingPunct="1">
              <a:spcBef>
                <a:spcPct val="20000"/>
              </a:spcBef>
              <a:buFont typeface="Wingdings" pitchFamily="2" charset="2"/>
              <a:buChar char="v"/>
            </a:pPr>
            <a:endParaRPr lang="es-ES" altLang="es-MX" sz="2000" dirty="0">
              <a:latin typeface="+mn-lt"/>
            </a:endParaRPr>
          </a:p>
          <a:p>
            <a:pPr lvl="1" algn="just" eaLnBrk="1" hangingPunct="1">
              <a:spcBef>
                <a:spcPct val="20000"/>
              </a:spcBef>
              <a:buFont typeface="Wingdings" pitchFamily="2" charset="2"/>
              <a:buChar char="v"/>
            </a:pPr>
            <a:r>
              <a:rPr lang="es-ES" altLang="es-MX" sz="2000" dirty="0">
                <a:latin typeface="+mn-lt"/>
              </a:rPr>
              <a:t> Proporcionan </a:t>
            </a:r>
            <a:r>
              <a:rPr lang="es-ES" alt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poca información de los criaderos más importantes</a:t>
            </a:r>
            <a:r>
              <a:rPr lang="es-ES" altLang="es-MX" sz="2000" dirty="0">
                <a:latin typeface="+mn-lt"/>
              </a:rPr>
              <a:t> o las viviendas en las que existe un mayor riesgo de presencia de mosquitos.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101745" y="198862"/>
            <a:ext cx="79975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VIGILANCIA ENTOMOLOGICA “TRADICIONAL”</a:t>
            </a:r>
          </a:p>
        </p:txBody>
      </p:sp>
    </p:spTree>
    <p:extLst>
      <p:ext uri="{BB962C8B-B14F-4D97-AF65-F5344CB8AC3E}">
        <p14:creationId xmlns:p14="http://schemas.microsoft.com/office/powerpoint/2010/main" val="303411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25"/>
          <a:stretch>
            <a:fillRect/>
          </a:stretch>
        </p:blipFill>
        <p:spPr bwMode="auto">
          <a:xfrm>
            <a:off x="1197020" y="1397399"/>
            <a:ext cx="9810751" cy="215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901"/>
          <a:stretch>
            <a:fillRect/>
          </a:stretch>
        </p:blipFill>
        <p:spPr bwMode="auto">
          <a:xfrm>
            <a:off x="1959020" y="1040212"/>
            <a:ext cx="8286751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828800" y="198862"/>
            <a:ext cx="85398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ea typeface="ＭＳ Ｐゴシック" pitchFamily="34" charset="-128"/>
              </a:rPr>
              <a:t>Índices y </a:t>
            </a:r>
            <a:r>
              <a:rPr lang="es-ES" altLang="es-MX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ea typeface="ＭＳ Ｐゴシック" pitchFamily="34" charset="-128"/>
              </a:rPr>
              <a:t>su asociación empírica con infestación/riesgo de transmisión fueron heredados de la vigilancia de la fiebre amarilla </a:t>
            </a:r>
            <a:endParaRPr lang="pt-BR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12 Rectángulo"/>
          <p:cNvSpPr>
            <a:spLocks noChangeArrowheads="1"/>
          </p:cNvSpPr>
          <p:nvPr/>
        </p:nvSpPr>
        <p:spPr bwMode="auto">
          <a:xfrm>
            <a:off x="1482771" y="3868077"/>
            <a:ext cx="9525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MX" sz="1200" b="1" dirty="0">
                <a:latin typeface="Arial Black" pitchFamily="34" charset="0"/>
              </a:rPr>
              <a:t>Criterios Operativos de los Programas de dengue basados en </a:t>
            </a:r>
            <a:r>
              <a:rPr lang="es-ES" altLang="es-MX" sz="1200" b="1" dirty="0" smtClean="0">
                <a:latin typeface="Arial Black" pitchFamily="34" charset="0"/>
              </a:rPr>
              <a:t>la Guía Entomológica para la fase larvaria y </a:t>
            </a:r>
            <a:r>
              <a:rPr lang="es-ES" altLang="es-MX" sz="1200" b="1" dirty="0" err="1" smtClean="0">
                <a:latin typeface="Arial Black" pitchFamily="34" charset="0"/>
              </a:rPr>
              <a:t>pupal</a:t>
            </a:r>
            <a:r>
              <a:rPr lang="es-ES" altLang="es-MX" sz="1200" b="1" dirty="0" smtClean="0">
                <a:latin typeface="Arial Black" pitchFamily="34" charset="0"/>
              </a:rPr>
              <a:t> </a:t>
            </a:r>
            <a:r>
              <a:rPr lang="es-ES" altLang="es-MX" sz="1200" b="1" dirty="0">
                <a:latin typeface="Arial Black" pitchFamily="34" charset="0"/>
              </a:rPr>
              <a:t>(SSA, </a:t>
            </a:r>
            <a:r>
              <a:rPr lang="es-ES" altLang="es-MX" sz="1200" b="1" dirty="0" smtClean="0">
                <a:latin typeface="Arial Black" pitchFamily="34" charset="0"/>
              </a:rPr>
              <a:t>2017)</a:t>
            </a:r>
            <a:endParaRPr lang="es-ES" altLang="es-MX" sz="1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6" t="33806" r="14093" b="23320"/>
          <a:stretch/>
        </p:blipFill>
        <p:spPr bwMode="auto">
          <a:xfrm>
            <a:off x="3275423" y="4289720"/>
            <a:ext cx="5636524" cy="2206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411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591518" y="198862"/>
            <a:ext cx="899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VIGILANCIA </a:t>
            </a:r>
            <a:r>
              <a:rPr lang="es-MX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ENTOMOLÓGICA </a:t>
            </a:r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TRADICIONAL</a:t>
            </a:r>
            <a:endParaRPr lang="es-MX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580388" y="774081"/>
            <a:ext cx="48077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Encuesta y Verificación Entomológica</a:t>
            </a:r>
            <a:endParaRPr lang="es-MX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024855"/>
              </p:ext>
            </p:extLst>
          </p:nvPr>
        </p:nvGraphicFramePr>
        <p:xfrm>
          <a:off x="335361" y="1626373"/>
          <a:ext cx="5028209" cy="1388745"/>
        </p:xfrm>
        <a:graphic>
          <a:graphicData uri="http://schemas.openxmlformats.org/drawingml/2006/table">
            <a:tbl>
              <a:tblPr/>
              <a:tblGrid>
                <a:gridCol w="2583664"/>
                <a:gridCol w="2444545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TIPOLOGIA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No DE POSITIVOS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Recipientes Tratables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1,833</a:t>
                      </a:r>
                      <a:endParaRPr lang="es-MX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Recipientes Controlables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1,890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Recipientes Eliminables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1,010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4,733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142665"/>
              </p:ext>
            </p:extLst>
          </p:nvPr>
        </p:nvGraphicFramePr>
        <p:xfrm>
          <a:off x="6731154" y="1626373"/>
          <a:ext cx="5041857" cy="1419225"/>
        </p:xfrm>
        <a:graphic>
          <a:graphicData uri="http://schemas.openxmlformats.org/drawingml/2006/table">
            <a:tbl>
              <a:tblPr/>
              <a:tblGrid>
                <a:gridCol w="2590678"/>
                <a:gridCol w="2451179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TIPOLOGIA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No DE POSITIVOS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Recipientes Tratables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80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Recipientes Controlables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74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Recipientes Eliminables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35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189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335361" y="1282895"/>
            <a:ext cx="5028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latin typeface="Candara" panose="020E0502030303020204" pitchFamily="34" charset="0"/>
              </a:rPr>
              <a:t>ENCUESTA</a:t>
            </a:r>
            <a:endParaRPr lang="es-MX" sz="1600" b="1" dirty="0">
              <a:latin typeface="Candara" panose="020E0502030303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738545" y="1271519"/>
            <a:ext cx="5028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latin typeface="Candara" panose="020E0502030303020204" pitchFamily="34" charset="0"/>
              </a:rPr>
              <a:t>VERIFICACIÓN</a:t>
            </a:r>
            <a:endParaRPr lang="es-MX" sz="1600" b="1" dirty="0">
              <a:latin typeface="Candara" panose="020E0502030303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890" y="3330054"/>
            <a:ext cx="5447560" cy="3268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325751" y="6223378"/>
            <a:ext cx="5201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/>
              <a:t>FUENTE: SISTEMA INTEGRAL DE MONITOREO DE VECTORES</a:t>
            </a:r>
          </a:p>
          <a:p>
            <a:r>
              <a:rPr lang="es-MX" sz="1200" b="1" dirty="0" smtClean="0"/>
              <a:t>FECHA DE CORTE: SEM. EPIDEM. No. 24</a:t>
            </a:r>
            <a:endParaRPr lang="es-MX" sz="1200" b="1" dirty="0"/>
          </a:p>
        </p:txBody>
      </p:sp>
    </p:spTree>
    <p:extLst>
      <p:ext uri="{BB962C8B-B14F-4D97-AF65-F5344CB8AC3E}">
        <p14:creationId xmlns:p14="http://schemas.microsoft.com/office/powerpoint/2010/main" val="2877000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591518" y="198862"/>
            <a:ext cx="899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VIGILANCIA </a:t>
            </a:r>
            <a:r>
              <a:rPr lang="es-MX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ENTOMOLÓGICA </a:t>
            </a:r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TRADICIONAL</a:t>
            </a:r>
            <a:endParaRPr lang="es-MX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25751" y="6223378"/>
            <a:ext cx="5201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/>
              <a:t>FUENTE: SISTEMA INTEGRAL DE MONITOREO DE VECTORES</a:t>
            </a:r>
          </a:p>
          <a:p>
            <a:r>
              <a:rPr lang="es-MX" sz="1200" b="1" dirty="0" smtClean="0"/>
              <a:t>FECHA DE CORTE: SEM. EPIDEM. No. 24</a:t>
            </a:r>
            <a:endParaRPr lang="es-MX" sz="1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4" y="1040168"/>
            <a:ext cx="5694853" cy="3409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037" y="3090972"/>
            <a:ext cx="5992812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069785"/>
              </p:ext>
            </p:extLst>
          </p:nvPr>
        </p:nvGraphicFramePr>
        <p:xfrm>
          <a:off x="5995555" y="1765364"/>
          <a:ext cx="5028209" cy="497205"/>
        </p:xfrm>
        <a:graphic>
          <a:graphicData uri="http://schemas.openxmlformats.org/drawingml/2006/table">
            <a:tbl>
              <a:tblPr/>
              <a:tblGrid>
                <a:gridCol w="2583664"/>
                <a:gridCol w="2444545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Promedio Total</a:t>
                      </a:r>
                      <a:r>
                        <a:rPr lang="es-MX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 de Depósitos por casa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anose="020E0502030303020204" pitchFamily="34" charset="0"/>
                        </a:rPr>
                        <a:t>11.4</a:t>
                      </a:r>
                      <a:endParaRPr lang="es-MX" sz="2200" b="1" i="0" u="none" strike="noStrike" dirty="0">
                        <a:solidFill>
                          <a:srgbClr val="000000"/>
                        </a:solidFill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7844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120927" y="-427428"/>
            <a:ext cx="2859786" cy="50840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2 Marcador de contenido"/>
          <p:cNvSpPr>
            <a:spLocks noGrp="1"/>
          </p:cNvSpPr>
          <p:nvPr>
            <p:ph sz="quarter" idx="1"/>
          </p:nvPr>
        </p:nvSpPr>
        <p:spPr>
          <a:xfrm>
            <a:off x="127255" y="1110045"/>
            <a:ext cx="6980681" cy="5510211"/>
          </a:xfrm>
        </p:spPr>
        <p:txBody>
          <a:bodyPr/>
          <a:lstStyle/>
          <a:p>
            <a:pPr eaLnBrk="1" hangingPunct="1"/>
            <a:r>
              <a:rPr lang="es-ES" altLang="es-MX" sz="2400" dirty="0" smtClean="0">
                <a:ea typeface="ＭＳ Ｐゴシック" pitchFamily="34" charset="-128"/>
              </a:rPr>
              <a:t>Durante la última década se ha propuesto el empleo de:</a:t>
            </a:r>
          </a:p>
          <a:p>
            <a:pPr lvl="1" eaLnBrk="1" hangingPunct="1"/>
            <a:r>
              <a:rPr lang="es-ES" altLang="es-MX" sz="2000" dirty="0" smtClean="0">
                <a:ea typeface="ＭＳ Ｐゴシック" pitchFamily="34" charset="-128"/>
              </a:rPr>
              <a:t>Colectas de huevos con </a:t>
            </a:r>
            <a:r>
              <a:rPr lang="es-ES" altLang="es-MX" sz="2000" dirty="0" err="1" smtClean="0">
                <a:ea typeface="ＭＳ Ｐゴシック" pitchFamily="34" charset="-128"/>
              </a:rPr>
              <a:t>ovitrampas</a:t>
            </a:r>
            <a:r>
              <a:rPr lang="es-ES" altLang="es-MX" sz="2000" dirty="0" smtClean="0">
                <a:ea typeface="ＭＳ Ｐゴシック" pitchFamily="34" charset="-128"/>
              </a:rPr>
              <a:t> </a:t>
            </a:r>
          </a:p>
          <a:p>
            <a:pPr lvl="1" eaLnBrk="1" hangingPunct="1"/>
            <a:r>
              <a:rPr lang="es-ES" altLang="es-MX" sz="2000" dirty="0" smtClean="0">
                <a:ea typeface="ＭＳ Ｐゴシック" pitchFamily="34" charset="-128"/>
              </a:rPr>
              <a:t>Muestreos de pupas </a:t>
            </a:r>
          </a:p>
          <a:p>
            <a:pPr lvl="1" eaLnBrk="1" hangingPunct="1"/>
            <a:r>
              <a:rPr lang="es-ES" altLang="es-MX" sz="2000" dirty="0" smtClean="0">
                <a:ea typeface="ＭＳ Ｐゴシック" pitchFamily="34" charset="-128"/>
              </a:rPr>
              <a:t>Colecta de adultos</a:t>
            </a:r>
          </a:p>
          <a:p>
            <a:pPr lvl="1" eaLnBrk="1" hangingPunct="1"/>
            <a:endParaRPr lang="es-ES" altLang="es-MX" sz="2000" dirty="0" smtClean="0">
              <a:ea typeface="ＭＳ Ｐゴシック" pitchFamily="34" charset="-128"/>
            </a:endParaRPr>
          </a:p>
          <a:p>
            <a:pPr eaLnBrk="1" hangingPunct="1"/>
            <a:r>
              <a:rPr lang="es-ES" altLang="es-MX" sz="2400" dirty="0" smtClean="0">
                <a:ea typeface="ＭＳ Ｐゴシック" pitchFamily="34" charset="-128"/>
              </a:rPr>
              <a:t>Indicadores de la presencia/abundancia de mosquitos adultos </a:t>
            </a:r>
            <a:r>
              <a:rPr lang="es-ES" altLang="es-MX" sz="1800" dirty="0" smtClean="0">
                <a:ea typeface="ＭＳ Ｐゴシック" pitchFamily="34" charset="-128"/>
              </a:rPr>
              <a:t>(♀)</a:t>
            </a:r>
          </a:p>
          <a:p>
            <a:pPr eaLnBrk="1" hangingPunct="1"/>
            <a:endParaRPr lang="es-ES" altLang="es-MX" sz="2400" dirty="0" smtClean="0">
              <a:ea typeface="ＭＳ Ｐゴシック" pitchFamily="34" charset="-128"/>
            </a:endParaRPr>
          </a:p>
          <a:p>
            <a:pPr eaLnBrk="1" hangingPunct="1"/>
            <a:r>
              <a:rPr lang="es-ES" altLang="es-MX" sz="2400" dirty="0" smtClean="0">
                <a:ea typeface="ＭＳ Ｐゴシック" pitchFamily="34" charset="-128"/>
              </a:rPr>
              <a:t>Diseño y evaluación del impacto de intervenciones </a:t>
            </a:r>
            <a:r>
              <a:rPr lang="es-ES" altLang="es-MX" sz="2400" dirty="0" err="1" smtClean="0">
                <a:ea typeface="ＭＳ Ｐゴシック" pitchFamily="34" charset="-128"/>
              </a:rPr>
              <a:t>antivectoriales</a:t>
            </a:r>
            <a:endParaRPr lang="es-ES" altLang="es-MX" sz="2400" dirty="0" smtClean="0">
              <a:ea typeface="ＭＳ Ｐゴシック" pitchFamily="34" charset="-128"/>
            </a:endParaRPr>
          </a:p>
          <a:p>
            <a:pPr eaLnBrk="1" hangingPunct="1"/>
            <a:endParaRPr lang="es-ES" altLang="es-MX" sz="1600" dirty="0" smtClean="0">
              <a:ea typeface="ＭＳ Ｐゴシック" pitchFamily="34" charset="-128"/>
            </a:endParaRPr>
          </a:p>
          <a:p>
            <a:pPr eaLnBrk="1" hangingPunct="1"/>
            <a:r>
              <a:rPr lang="es-ES" altLang="es-MX" sz="2400" dirty="0" smtClean="0">
                <a:ea typeface="ＭＳ Ｐゴシック" pitchFamily="34" charset="-128"/>
              </a:rPr>
              <a:t>Teóricamente, para la cuantificación de riesgo de la transmisión del dengue </a:t>
            </a:r>
            <a:r>
              <a:rPr lang="es-ES" altLang="es-MX" sz="1600" dirty="0" smtClean="0">
                <a:ea typeface="ＭＳ Ｐゴシック" pitchFamily="34" charset="-128"/>
              </a:rPr>
              <a:t> </a:t>
            </a:r>
          </a:p>
          <a:p>
            <a:pPr eaLnBrk="1" hangingPunct="1"/>
            <a:endParaRPr lang="es-ES" altLang="es-MX" sz="2400" dirty="0" smtClean="0">
              <a:ea typeface="ＭＳ Ｐゴシック" pitchFamily="34" charset="-128"/>
            </a:endParaRPr>
          </a:p>
          <a:p>
            <a:pPr eaLnBrk="1" hangingPunct="1"/>
            <a:endParaRPr lang="es-ES" altLang="es-MX" sz="2400" dirty="0" smtClean="0">
              <a:ea typeface="ＭＳ Ｐゴシック" pitchFamily="34" charset="-128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465152" y="272014"/>
            <a:ext cx="82568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REDIRECCIÓN DE LA ESTIMACIÓN DE RIESGO ENTOMOLÓGICO </a:t>
            </a:r>
            <a:endParaRPr lang="pt-BR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40" b="2648"/>
          <a:stretch/>
        </p:blipFill>
        <p:spPr>
          <a:xfrm rot="5400000">
            <a:off x="8747926" y="3513074"/>
            <a:ext cx="3960456" cy="27293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616" y="2748833"/>
            <a:ext cx="4056471" cy="22817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3411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14185" y="1184399"/>
            <a:ext cx="1120232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Identifica presencia, distribución y estima densidad de los </a:t>
            </a:r>
            <a:r>
              <a:rPr lang="es-MX" dirty="0" smtClean="0"/>
              <a:t>vectores (</a:t>
            </a:r>
            <a:r>
              <a:rPr lang="es-MX" i="1" dirty="0"/>
              <a:t>Aedes </a:t>
            </a:r>
            <a:r>
              <a:rPr lang="es-MX" i="1" dirty="0" err="1"/>
              <a:t>aegypti</a:t>
            </a:r>
            <a:r>
              <a:rPr lang="es-MX" i="1" dirty="0"/>
              <a:t> y Aedes </a:t>
            </a:r>
            <a:r>
              <a:rPr lang="es-MX" i="1" dirty="0" err="1" smtClean="0"/>
              <a:t>albopictus</a:t>
            </a:r>
            <a:r>
              <a:rPr lang="es-MX" i="1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i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/>
              <a:t>Complemento de la Vigilancia </a:t>
            </a:r>
            <a:r>
              <a:rPr lang="es-MX" dirty="0" err="1"/>
              <a:t>entomovirológica</a:t>
            </a:r>
            <a:r>
              <a:rPr lang="es-MX" dirty="0"/>
              <a:t> para identificar la presencia de </a:t>
            </a:r>
            <a:r>
              <a:rPr lang="es-MX" dirty="0" smtClean="0"/>
              <a:t>virus Dengue</a:t>
            </a:r>
            <a:r>
              <a:rPr lang="es-MX" dirty="0"/>
              <a:t>, CHIKV, </a:t>
            </a:r>
            <a:r>
              <a:rPr lang="es-MX" dirty="0" err="1"/>
              <a:t>Zika</a:t>
            </a:r>
            <a:r>
              <a:rPr lang="es-MX" dirty="0"/>
              <a:t> entre </a:t>
            </a:r>
            <a:r>
              <a:rPr lang="es-MX" dirty="0" smtClean="0"/>
              <a:t>otros.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/>
              <a:t>Muestreo </a:t>
            </a:r>
            <a:r>
              <a:rPr lang="es-MX" dirty="0"/>
              <a:t>homogéneo en toda </a:t>
            </a:r>
            <a:r>
              <a:rPr lang="es-MX" dirty="0" smtClean="0"/>
              <a:t>la localidad </a:t>
            </a:r>
            <a:r>
              <a:rPr lang="es-MX" dirty="0"/>
              <a:t>(</a:t>
            </a:r>
            <a:r>
              <a:rPr lang="es-MX" dirty="0" smtClean="0"/>
              <a:t>coberturas)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1965280" y="198862"/>
            <a:ext cx="82568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MUESTREO DE HUEVOS: OVITRAMPAS</a:t>
            </a:r>
            <a:endParaRPr lang="pt-BR" sz="20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488" y="2342311"/>
            <a:ext cx="3766526" cy="4464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 descr="C:\Users\vectorestatal\Desktop\Vectores SLP 2017\Imagenes\FOTOS VECTORES\OVIT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34"/>
          <a:stretch/>
        </p:blipFill>
        <p:spPr bwMode="auto">
          <a:xfrm rot="5400000">
            <a:off x="-75827" y="3621236"/>
            <a:ext cx="3201868" cy="277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r="3836"/>
          <a:stretch/>
        </p:blipFill>
        <p:spPr>
          <a:xfrm>
            <a:off x="3079536" y="4005940"/>
            <a:ext cx="5015952" cy="235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11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1999</TotalTime>
  <Words>892</Words>
  <Application>Microsoft Office PowerPoint</Application>
  <PresentationFormat>Personalizado</PresentationFormat>
  <Paragraphs>152</Paragraphs>
  <Slides>21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¿Cómo transforma esta evidencia las estrategias que se usan y/o proponen actualmente?</vt:lpstr>
      <vt:lpstr>¿Cómo transforma esta evidencia las estrategias que se usan y/o proponen actualmente?</vt:lpstr>
      <vt:lpstr>Presentación de PowerPoint</vt:lpstr>
    </vt:vector>
  </TitlesOfParts>
  <Company>SSNL JS3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Francisco Martinez Perales</dc:creator>
  <cp:lastModifiedBy>vectorestatal</cp:lastModifiedBy>
  <cp:revision>84</cp:revision>
  <dcterms:created xsi:type="dcterms:W3CDTF">2015-07-06T17:21:33Z</dcterms:created>
  <dcterms:modified xsi:type="dcterms:W3CDTF">2019-06-19T13:40:55Z</dcterms:modified>
</cp:coreProperties>
</file>